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6823-CBAA-276B-EF62-1B5162CE5F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5D26872-462C-929B-2F49-263AC98D4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18C0025-32D5-F2D6-68FA-6C2BEF2CD2A9}"/>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5" name="Footer Placeholder 4">
            <a:extLst>
              <a:ext uri="{FF2B5EF4-FFF2-40B4-BE49-F238E27FC236}">
                <a16:creationId xmlns:a16="http://schemas.microsoft.com/office/drawing/2014/main" id="{A11B778A-E4F7-057E-8803-285CD38CD8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51E6867-8959-A2CF-9398-6D0CB1A68DC2}"/>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325216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0DD6-7006-AB38-3EFF-2DC8EBE0CCA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BA0A895-F89C-9B29-925B-91C0589C39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DE4EE6-9824-B5FF-9680-2438DB7A5962}"/>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5" name="Footer Placeholder 4">
            <a:extLst>
              <a:ext uri="{FF2B5EF4-FFF2-40B4-BE49-F238E27FC236}">
                <a16:creationId xmlns:a16="http://schemas.microsoft.com/office/drawing/2014/main" id="{F5307BF0-EC7F-2316-CFE2-7B14C13F9F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F53446-7066-1319-AC99-83FA3492A21E}"/>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230324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F8AF0-52D5-7906-40A3-4152845CCE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066389F-6E32-39ED-9585-E5C7FDC4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264135-7422-864E-3576-9EE3A9D33672}"/>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5" name="Footer Placeholder 4">
            <a:extLst>
              <a:ext uri="{FF2B5EF4-FFF2-40B4-BE49-F238E27FC236}">
                <a16:creationId xmlns:a16="http://schemas.microsoft.com/office/drawing/2014/main" id="{DB9A15EF-D3D2-AC3A-E2DB-F87D9177B6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7C5918-66FA-3DCA-9E6A-7A31DDCF86D7}"/>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20533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9324-0F3A-073D-B1D3-DD2E9D6C7FE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287E671-4321-ABC7-07AB-A9D256449F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CAEAEF-AE6C-BFFB-2319-6CF007F84370}"/>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5" name="Footer Placeholder 4">
            <a:extLst>
              <a:ext uri="{FF2B5EF4-FFF2-40B4-BE49-F238E27FC236}">
                <a16:creationId xmlns:a16="http://schemas.microsoft.com/office/drawing/2014/main" id="{9B1E04A4-874D-1A68-8ACA-211B2A5BB3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4FE980-CA21-F086-4224-AA1427BA236B}"/>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95911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2B58-0E66-FBED-CDBD-021A8D9D4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1E658A6-353F-B406-AEBB-9D4283A9F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D4B90-F08E-53B3-E4B8-1E29293B63C7}"/>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5" name="Footer Placeholder 4">
            <a:extLst>
              <a:ext uri="{FF2B5EF4-FFF2-40B4-BE49-F238E27FC236}">
                <a16:creationId xmlns:a16="http://schemas.microsoft.com/office/drawing/2014/main" id="{4C2842D9-43BF-073F-5E17-232CAC5742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06AF4A-DD42-8023-9A7D-7ACA91B56973}"/>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412555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4C97-3110-F188-1CB6-6E1A85F8772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5175A44-92F0-3755-4680-8EC21A470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85B73A7-5BFF-67AB-94FB-857A1FA12E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DBD3FBD-23D8-1E69-6DC7-B3FA7FC389D6}"/>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6" name="Footer Placeholder 5">
            <a:extLst>
              <a:ext uri="{FF2B5EF4-FFF2-40B4-BE49-F238E27FC236}">
                <a16:creationId xmlns:a16="http://schemas.microsoft.com/office/drawing/2014/main" id="{28109501-E69D-90F8-E5AB-4ADB1DA913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4A1C7D-30A3-5296-3ADF-BF1BD45FA955}"/>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60895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E213-5785-7255-18A7-65621DAB82D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C8905E2-CCF6-11B7-207C-8DCAD0321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972CA-9B6D-B76B-88E4-48376C0D1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61D798A-B640-3650-939C-78430DF83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E64852-7BB5-BEF2-A2B1-F2F5C60689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3D20495-D4E7-63AD-AB6C-2B4C047CC146}"/>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8" name="Footer Placeholder 7">
            <a:extLst>
              <a:ext uri="{FF2B5EF4-FFF2-40B4-BE49-F238E27FC236}">
                <a16:creationId xmlns:a16="http://schemas.microsoft.com/office/drawing/2014/main" id="{788561AA-F18B-2032-91C6-8A28BE7382A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938B4E1-4BEE-3F5C-11CB-E54F0D207107}"/>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11822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82BF-1B4A-720A-62CF-61FC6B004F6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92C681F-2E20-0D39-60DF-8C162800540D}"/>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4" name="Footer Placeholder 3">
            <a:extLst>
              <a:ext uri="{FF2B5EF4-FFF2-40B4-BE49-F238E27FC236}">
                <a16:creationId xmlns:a16="http://schemas.microsoft.com/office/drawing/2014/main" id="{9CADFA1A-4B82-5BFC-3BA6-29FC563BFD4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74DC855-9492-90DE-08FC-4660625DA2C4}"/>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233485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D92E4-86D9-ADA4-8479-9AD233DEBA88}"/>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3" name="Footer Placeholder 2">
            <a:extLst>
              <a:ext uri="{FF2B5EF4-FFF2-40B4-BE49-F238E27FC236}">
                <a16:creationId xmlns:a16="http://schemas.microsoft.com/office/drawing/2014/main" id="{82063FD9-30CA-BAA0-FB90-C1E4B27DB13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92C8817-1514-35B7-6BB5-D2268F1DC0D7}"/>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63731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E074-427C-CB97-65A5-D8B0CB27B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7B87C9-1E22-1266-1FAA-B7FE39F65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FE67054-D0AD-0F96-7F12-CE275AF5B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EDAF7-6F05-5C41-C128-CBE7E502A36E}"/>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6" name="Footer Placeholder 5">
            <a:extLst>
              <a:ext uri="{FF2B5EF4-FFF2-40B4-BE49-F238E27FC236}">
                <a16:creationId xmlns:a16="http://schemas.microsoft.com/office/drawing/2014/main" id="{4837C955-DE77-7EBF-E201-CFB39122BE5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4CB376-E35F-8790-10D4-49424078AED6}"/>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265207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9B2-9173-8BCA-155F-AB10637A8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7E7117A-DC8A-9923-3D30-0704A61BE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38A3C2B-E660-19D4-96BE-9F0B2D5B9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46E2-FCEC-C113-62A2-047DA63E8D90}"/>
              </a:ext>
            </a:extLst>
          </p:cNvPr>
          <p:cNvSpPr>
            <a:spLocks noGrp="1"/>
          </p:cNvSpPr>
          <p:nvPr>
            <p:ph type="dt" sz="half" idx="10"/>
          </p:nvPr>
        </p:nvSpPr>
        <p:spPr/>
        <p:txBody>
          <a:bodyPr/>
          <a:lstStyle/>
          <a:p>
            <a:fld id="{D02F9A24-A68C-4B4E-B772-D00F78ADFD76}" type="datetimeFigureOut">
              <a:rPr lang="en-IN" smtClean="0"/>
              <a:t>28-12-2024</a:t>
            </a:fld>
            <a:endParaRPr lang="en-IN"/>
          </a:p>
        </p:txBody>
      </p:sp>
      <p:sp>
        <p:nvSpPr>
          <p:cNvPr id="6" name="Footer Placeholder 5">
            <a:extLst>
              <a:ext uri="{FF2B5EF4-FFF2-40B4-BE49-F238E27FC236}">
                <a16:creationId xmlns:a16="http://schemas.microsoft.com/office/drawing/2014/main" id="{82116F36-CD43-9F42-6773-95010CDE8D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FC254FD-FBE3-1984-24B0-0441D7A6B61D}"/>
              </a:ext>
            </a:extLst>
          </p:cNvPr>
          <p:cNvSpPr>
            <a:spLocks noGrp="1"/>
          </p:cNvSpPr>
          <p:nvPr>
            <p:ph type="sldNum" sz="quarter" idx="12"/>
          </p:nvPr>
        </p:nvSpPr>
        <p:spPr/>
        <p:txBody>
          <a:bodyPr/>
          <a:lstStyle/>
          <a:p>
            <a:fld id="{A0409D3D-C374-4DC6-84CE-CC6ACD018D30}" type="slidenum">
              <a:rPr lang="en-IN" smtClean="0"/>
              <a:t>‹#›</a:t>
            </a:fld>
            <a:endParaRPr lang="en-IN"/>
          </a:p>
        </p:txBody>
      </p:sp>
    </p:spTree>
    <p:extLst>
      <p:ext uri="{BB962C8B-B14F-4D97-AF65-F5344CB8AC3E}">
        <p14:creationId xmlns:p14="http://schemas.microsoft.com/office/powerpoint/2010/main" val="21521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1DF23-5A69-D5CC-E133-52AAE7602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5D841F-95A1-A811-97F3-7F44AA6B6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A50F65-0BE2-5882-A137-06740A6C8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F9A24-A68C-4B4E-B772-D00F78ADFD76}" type="datetimeFigureOut">
              <a:rPr lang="en-IN" smtClean="0"/>
              <a:t>28-12-2024</a:t>
            </a:fld>
            <a:endParaRPr lang="en-IN"/>
          </a:p>
        </p:txBody>
      </p:sp>
      <p:sp>
        <p:nvSpPr>
          <p:cNvPr id="5" name="Footer Placeholder 4">
            <a:extLst>
              <a:ext uri="{FF2B5EF4-FFF2-40B4-BE49-F238E27FC236}">
                <a16:creationId xmlns:a16="http://schemas.microsoft.com/office/drawing/2014/main" id="{57BC5937-E348-E3ED-3A2A-F2606AE1E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7CE1394-8286-AFE5-6234-4B03720BE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09D3D-C374-4DC6-84CE-CC6ACD018D30}" type="slidenum">
              <a:rPr lang="en-IN" smtClean="0"/>
              <a:t>‹#›</a:t>
            </a:fld>
            <a:endParaRPr lang="en-IN"/>
          </a:p>
        </p:txBody>
      </p:sp>
    </p:spTree>
    <p:extLst>
      <p:ext uri="{BB962C8B-B14F-4D97-AF65-F5344CB8AC3E}">
        <p14:creationId xmlns:p14="http://schemas.microsoft.com/office/powerpoint/2010/main" val="237750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aws.amazon.com/singlesignon/latest/userguide/getting-started.html" TargetMode="External"/><Relationship Id="rId2" Type="http://schemas.openxmlformats.org/officeDocument/2006/relationships/hyperlink" Target="https://portal.aws.amazon.com/billing/signup" TargetMode="External"/><Relationship Id="rId1" Type="http://schemas.openxmlformats.org/officeDocument/2006/relationships/slideLayout" Target="../slideLayouts/slideLayout2.xml"/><Relationship Id="rId4" Type="http://schemas.openxmlformats.org/officeDocument/2006/relationships/hyperlink" Target="https://docs.aws.amazon.com/accounts/latest/reference/root-user-tasks.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85AE-A764-AEE3-2318-4FE91AC974AA}"/>
              </a:ext>
            </a:extLst>
          </p:cNvPr>
          <p:cNvSpPr>
            <a:spLocks noGrp="1"/>
          </p:cNvSpPr>
          <p:nvPr>
            <p:ph type="ctrTitle"/>
          </p:nvPr>
        </p:nvSpPr>
        <p:spPr/>
        <p:txBody>
          <a:bodyPr/>
          <a:lstStyle/>
          <a:p>
            <a:r>
              <a:rPr lang="en-US" dirty="0"/>
              <a:t>Module 3</a:t>
            </a:r>
            <a:endParaRPr lang="en-IN" dirty="0"/>
          </a:p>
        </p:txBody>
      </p:sp>
      <p:sp>
        <p:nvSpPr>
          <p:cNvPr id="3" name="Subtitle 2">
            <a:extLst>
              <a:ext uri="{FF2B5EF4-FFF2-40B4-BE49-F238E27FC236}">
                <a16:creationId xmlns:a16="http://schemas.microsoft.com/office/drawing/2014/main" id="{C9744C83-FCFD-628C-7870-507A01786DD0}"/>
              </a:ext>
            </a:extLst>
          </p:cNvPr>
          <p:cNvSpPr>
            <a:spLocks noGrp="1"/>
          </p:cNvSpPr>
          <p:nvPr>
            <p:ph type="subTitle" idx="1"/>
          </p:nvPr>
        </p:nvSpPr>
        <p:spPr/>
        <p:txBody>
          <a:bodyPr>
            <a:normAutofit/>
          </a:bodyPr>
          <a:lstStyle/>
          <a:p>
            <a:pPr>
              <a:lnSpc>
                <a:spcPct val="107000"/>
              </a:lnSpc>
              <a:spcAft>
                <a:spcPts val="800"/>
              </a:spcAft>
            </a:pPr>
            <a:r>
              <a:rPr lang="en-US" sz="3600" b="1" dirty="0">
                <a:effectLst/>
                <a:latin typeface="Caladea"/>
                <a:ea typeface="Caladea"/>
                <a:cs typeface="Caladea"/>
              </a:rPr>
              <a:t>Database Services</a:t>
            </a:r>
            <a:endParaRPr lang="en-IN" sz="3600" b="1" dirty="0"/>
          </a:p>
        </p:txBody>
      </p:sp>
    </p:spTree>
    <p:extLst>
      <p:ext uri="{BB962C8B-B14F-4D97-AF65-F5344CB8AC3E}">
        <p14:creationId xmlns:p14="http://schemas.microsoft.com/office/powerpoint/2010/main" val="19791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0613-F29E-77DD-6A50-02EB0767C19C}"/>
              </a:ext>
            </a:extLst>
          </p:cNvPr>
          <p:cNvSpPr>
            <a:spLocks noGrp="1"/>
          </p:cNvSpPr>
          <p:nvPr>
            <p:ph type="title"/>
          </p:nvPr>
        </p:nvSpPr>
        <p:spPr/>
        <p:txBody>
          <a:bodyPr/>
          <a:lstStyle/>
          <a:p>
            <a:r>
              <a:rPr lang="en-IN" b="1" dirty="0"/>
              <a:t>Querying Data</a:t>
            </a:r>
          </a:p>
        </p:txBody>
      </p:sp>
      <p:sp>
        <p:nvSpPr>
          <p:cNvPr id="3" name="Content Placeholder 2">
            <a:extLst>
              <a:ext uri="{FF2B5EF4-FFF2-40B4-BE49-F238E27FC236}">
                <a16:creationId xmlns:a16="http://schemas.microsoft.com/office/drawing/2014/main" id="{77DF2093-2500-4BD4-B863-8ADECFEF9F87}"/>
              </a:ext>
            </a:extLst>
          </p:cNvPr>
          <p:cNvSpPr>
            <a:spLocks noGrp="1"/>
          </p:cNvSpPr>
          <p:nvPr>
            <p:ph idx="1"/>
          </p:nvPr>
        </p:nvSpPr>
        <p:spPr>
          <a:xfrm>
            <a:off x="447261" y="1825625"/>
            <a:ext cx="11310729" cy="4351338"/>
          </a:xfrm>
        </p:spPr>
        <p:txBody>
          <a:bodyPr>
            <a:noAutofit/>
          </a:bodyPr>
          <a:lstStyle/>
          <a:p>
            <a:pPr algn="just"/>
            <a:r>
              <a:rPr lang="en-US" sz="3600" dirty="0"/>
              <a:t>The SELECT statement is used to query data from a SQL database. </a:t>
            </a:r>
          </a:p>
          <a:p>
            <a:pPr algn="just"/>
            <a:r>
              <a:rPr lang="en-US" sz="3600" dirty="0"/>
              <a:t>It allows you to query based on the value in any column, as well as specify the specific columns you want the database to return. </a:t>
            </a:r>
          </a:p>
          <a:p>
            <a:pPr algn="just"/>
            <a:r>
              <a:rPr lang="en-US" sz="3600" dirty="0"/>
              <a:t>Thanks to the predictable structure of tables and the enforcement of foreign key constraints, you can use a JOIN clause with a SELECT statement to join together data from different tables.</a:t>
            </a:r>
            <a:endParaRPr lang="en-IN" sz="3600" dirty="0"/>
          </a:p>
        </p:txBody>
      </p:sp>
    </p:spTree>
    <p:extLst>
      <p:ext uri="{BB962C8B-B14F-4D97-AF65-F5344CB8AC3E}">
        <p14:creationId xmlns:p14="http://schemas.microsoft.com/office/powerpoint/2010/main" val="298167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9FF0-75CF-2388-CB79-286D24776A34}"/>
              </a:ext>
            </a:extLst>
          </p:cNvPr>
          <p:cNvSpPr>
            <a:spLocks noGrp="1"/>
          </p:cNvSpPr>
          <p:nvPr>
            <p:ph type="title"/>
          </p:nvPr>
        </p:nvSpPr>
        <p:spPr/>
        <p:txBody>
          <a:bodyPr/>
          <a:lstStyle/>
          <a:p>
            <a:r>
              <a:rPr lang="en-IN" b="1" dirty="0"/>
              <a:t>Storing Data</a:t>
            </a:r>
          </a:p>
        </p:txBody>
      </p:sp>
      <p:sp>
        <p:nvSpPr>
          <p:cNvPr id="3" name="Content Placeholder 2">
            <a:extLst>
              <a:ext uri="{FF2B5EF4-FFF2-40B4-BE49-F238E27FC236}">
                <a16:creationId xmlns:a16="http://schemas.microsoft.com/office/drawing/2014/main" id="{6973E71F-15DC-D561-2151-67B75A46FD07}"/>
              </a:ext>
            </a:extLst>
          </p:cNvPr>
          <p:cNvSpPr>
            <a:spLocks noGrp="1"/>
          </p:cNvSpPr>
          <p:nvPr>
            <p:ph idx="1"/>
          </p:nvPr>
        </p:nvSpPr>
        <p:spPr/>
        <p:txBody>
          <a:bodyPr/>
          <a:lstStyle/>
          <a:p>
            <a:pPr algn="just"/>
            <a:r>
              <a:rPr lang="en-US" dirty="0"/>
              <a:t>The INSERT statement allows you to insert data directly into a table. For example, when adding new customer information to a customer relationship management (CRM) application, the application is probably using a SQL INSERT on the backend to add the customer data to a table. </a:t>
            </a:r>
          </a:p>
          <a:p>
            <a:pPr algn="just"/>
            <a:r>
              <a:rPr lang="en-US" dirty="0"/>
              <a:t>If you need to load a large number of records into a database, you can use the COPY command to copy data from a properly formatted file into the table you specify.</a:t>
            </a:r>
            <a:endParaRPr lang="en-IN" dirty="0"/>
          </a:p>
        </p:txBody>
      </p:sp>
    </p:spTree>
    <p:extLst>
      <p:ext uri="{BB962C8B-B14F-4D97-AF65-F5344CB8AC3E}">
        <p14:creationId xmlns:p14="http://schemas.microsoft.com/office/powerpoint/2010/main" val="142165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4F23-9343-B243-E11B-98EA66DA1630}"/>
              </a:ext>
            </a:extLst>
          </p:cNvPr>
          <p:cNvSpPr>
            <a:spLocks noGrp="1"/>
          </p:cNvSpPr>
          <p:nvPr>
            <p:ph type="title"/>
          </p:nvPr>
        </p:nvSpPr>
        <p:spPr/>
        <p:txBody>
          <a:bodyPr/>
          <a:lstStyle/>
          <a:p>
            <a:r>
              <a:rPr lang="en-US" dirty="0"/>
              <a:t>Online Transaction Processing vs. Online Analytic Processing</a:t>
            </a:r>
            <a:endParaRPr lang="en-IN" dirty="0"/>
          </a:p>
        </p:txBody>
      </p:sp>
      <p:sp>
        <p:nvSpPr>
          <p:cNvPr id="3" name="Content Placeholder 2">
            <a:extLst>
              <a:ext uri="{FF2B5EF4-FFF2-40B4-BE49-F238E27FC236}">
                <a16:creationId xmlns:a16="http://schemas.microsoft.com/office/drawing/2014/main" id="{75AD44CD-9F79-0C58-E7CA-57A30C5CC270}"/>
              </a:ext>
            </a:extLst>
          </p:cNvPr>
          <p:cNvSpPr>
            <a:spLocks noGrp="1"/>
          </p:cNvSpPr>
          <p:nvPr>
            <p:ph idx="1"/>
          </p:nvPr>
        </p:nvSpPr>
        <p:spPr/>
        <p:txBody>
          <a:bodyPr/>
          <a:lstStyle/>
          <a:p>
            <a:pPr algn="just"/>
            <a:r>
              <a:rPr lang="en-US" dirty="0"/>
              <a:t>A relational database can be optimized for fast, frequent transactions, or it can be optimized for large, complex queries. </a:t>
            </a:r>
          </a:p>
          <a:p>
            <a:pPr algn="just"/>
            <a:r>
              <a:rPr lang="en-US" dirty="0"/>
              <a:t>Depending on its configuration, a relational database can fall into one of two categories: online transaction processing (OLTP) or online analytic processing (OLAP)</a:t>
            </a:r>
            <a:endParaRPr lang="en-IN" dirty="0"/>
          </a:p>
        </p:txBody>
      </p:sp>
    </p:spTree>
    <p:extLst>
      <p:ext uri="{BB962C8B-B14F-4D97-AF65-F5344CB8AC3E}">
        <p14:creationId xmlns:p14="http://schemas.microsoft.com/office/powerpoint/2010/main" val="112613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0243-D2F1-6F31-59D5-52DE2A66C941}"/>
              </a:ext>
            </a:extLst>
          </p:cNvPr>
          <p:cNvSpPr>
            <a:spLocks noGrp="1"/>
          </p:cNvSpPr>
          <p:nvPr>
            <p:ph type="title"/>
          </p:nvPr>
        </p:nvSpPr>
        <p:spPr>
          <a:xfrm>
            <a:off x="838200" y="365125"/>
            <a:ext cx="10515600" cy="688423"/>
          </a:xfrm>
        </p:spPr>
        <p:txBody>
          <a:bodyPr>
            <a:normAutofit fontScale="90000"/>
          </a:bodyPr>
          <a:lstStyle/>
          <a:p>
            <a:r>
              <a:rPr lang="en-IN" dirty="0"/>
              <a:t>OLTP</a:t>
            </a:r>
          </a:p>
        </p:txBody>
      </p:sp>
      <p:sp>
        <p:nvSpPr>
          <p:cNvPr id="3" name="Content Placeholder 2">
            <a:extLst>
              <a:ext uri="{FF2B5EF4-FFF2-40B4-BE49-F238E27FC236}">
                <a16:creationId xmlns:a16="http://schemas.microsoft.com/office/drawing/2014/main" id="{37A74C80-B869-C139-E5B2-6C740029347E}"/>
              </a:ext>
            </a:extLst>
          </p:cNvPr>
          <p:cNvSpPr>
            <a:spLocks noGrp="1"/>
          </p:cNvSpPr>
          <p:nvPr>
            <p:ph idx="1"/>
          </p:nvPr>
        </p:nvSpPr>
        <p:spPr>
          <a:xfrm>
            <a:off x="838200" y="1202635"/>
            <a:ext cx="10515600" cy="4974328"/>
          </a:xfrm>
        </p:spPr>
        <p:txBody>
          <a:bodyPr>
            <a:normAutofit lnSpcReduction="10000"/>
          </a:bodyPr>
          <a:lstStyle/>
          <a:p>
            <a:pPr algn="just"/>
            <a:r>
              <a:rPr lang="en-US" dirty="0"/>
              <a:t>OLTP databases are suited to applications that read and write data frequently, on the order of multiple times per second. </a:t>
            </a:r>
          </a:p>
          <a:p>
            <a:pPr algn="just"/>
            <a:r>
              <a:rPr lang="en-US" dirty="0"/>
              <a:t>They are optimized for fast queries, and those queries tend to be regular and predictable. </a:t>
            </a:r>
          </a:p>
          <a:p>
            <a:pPr algn="just"/>
            <a:r>
              <a:rPr lang="en-US" dirty="0"/>
              <a:t>Depending on the size of the database and its performance requirements, an OLTP database may have intense memory requirements so that it can store frequently accessed portions of tables in memory for quick access.</a:t>
            </a:r>
          </a:p>
          <a:p>
            <a:pPr algn="just"/>
            <a:r>
              <a:rPr lang="en-US" dirty="0"/>
              <a:t> Generally, a single server with ample memory and compute power handles all writes to an OLTP database.</a:t>
            </a:r>
          </a:p>
          <a:p>
            <a:pPr algn="just"/>
            <a:r>
              <a:rPr lang="en-US" dirty="0"/>
              <a:t> An OLTP database would be a good candidate for backing an online ordering system that processes hundreds of orders a minute. </a:t>
            </a:r>
            <a:endParaRPr lang="en-IN" dirty="0"/>
          </a:p>
        </p:txBody>
      </p:sp>
    </p:spTree>
    <p:extLst>
      <p:ext uri="{BB962C8B-B14F-4D97-AF65-F5344CB8AC3E}">
        <p14:creationId xmlns:p14="http://schemas.microsoft.com/office/powerpoint/2010/main" val="313619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0648-91AF-E960-A9E8-2084693097EA}"/>
              </a:ext>
            </a:extLst>
          </p:cNvPr>
          <p:cNvSpPr>
            <a:spLocks noGrp="1"/>
          </p:cNvSpPr>
          <p:nvPr>
            <p:ph type="title"/>
          </p:nvPr>
        </p:nvSpPr>
        <p:spPr/>
        <p:txBody>
          <a:bodyPr/>
          <a:lstStyle/>
          <a:p>
            <a:r>
              <a:rPr lang="en-IN" dirty="0"/>
              <a:t>OLAP</a:t>
            </a:r>
          </a:p>
        </p:txBody>
      </p:sp>
      <p:sp>
        <p:nvSpPr>
          <p:cNvPr id="3" name="Content Placeholder 2">
            <a:extLst>
              <a:ext uri="{FF2B5EF4-FFF2-40B4-BE49-F238E27FC236}">
                <a16:creationId xmlns:a16="http://schemas.microsoft.com/office/drawing/2014/main" id="{0E2E7EC3-16B7-3186-D165-F0BE6969B4CB}"/>
              </a:ext>
            </a:extLst>
          </p:cNvPr>
          <p:cNvSpPr>
            <a:spLocks noGrp="1"/>
          </p:cNvSpPr>
          <p:nvPr>
            <p:ph idx="1"/>
          </p:nvPr>
        </p:nvSpPr>
        <p:spPr>
          <a:xfrm>
            <a:off x="838199" y="1341783"/>
            <a:ext cx="11009243" cy="5367130"/>
          </a:xfrm>
        </p:spPr>
        <p:txBody>
          <a:bodyPr>
            <a:normAutofit fontScale="92500" lnSpcReduction="20000"/>
          </a:bodyPr>
          <a:lstStyle/>
          <a:p>
            <a:pPr algn="just"/>
            <a:r>
              <a:rPr lang="en-US" dirty="0"/>
              <a:t>OLAP databases are optimized for complex queries against large data sets.</a:t>
            </a:r>
          </a:p>
          <a:p>
            <a:pPr algn="just"/>
            <a:r>
              <a:rPr lang="en-US" dirty="0"/>
              <a:t> As a result, OLAP databases tend to have heavy compute and storage requirements. In data warehousing applications, it’s common to aggregate multiple OLTP databases into a single OLAP database. </a:t>
            </a:r>
          </a:p>
          <a:p>
            <a:pPr algn="just"/>
            <a:r>
              <a:rPr lang="en-US" dirty="0"/>
              <a:t>For example, in an OLTP database for an employee management system, employee data may be spread out across multiple tables.</a:t>
            </a:r>
          </a:p>
          <a:p>
            <a:pPr algn="just"/>
            <a:r>
              <a:rPr lang="en-US" dirty="0"/>
              <a:t> At regular but infrequent inter </a:t>
            </a:r>
            <a:r>
              <a:rPr lang="en-US" dirty="0" err="1"/>
              <a:t>vals</a:t>
            </a:r>
            <a:r>
              <a:rPr lang="en-US" dirty="0"/>
              <a:t>, a data warehouse would aggregate these tables into a single table in an OLAP data base. </a:t>
            </a:r>
          </a:p>
          <a:p>
            <a:pPr algn="just"/>
            <a:r>
              <a:rPr lang="en-US" dirty="0"/>
              <a:t>This makes it easier to structure SQL queries against the data. It also reduces the amount of time it takes to process such a computationally intensive query by offloading it to the high-powered OLAP database. </a:t>
            </a:r>
          </a:p>
          <a:p>
            <a:pPr algn="just"/>
            <a:r>
              <a:rPr lang="en-US" dirty="0"/>
              <a:t>With a large OLAP database, it’s common for multiple database servers to share the computational load of complex queries.</a:t>
            </a:r>
          </a:p>
          <a:p>
            <a:pPr algn="just"/>
            <a:r>
              <a:rPr lang="en-US" dirty="0"/>
              <a:t> In a process called partitioning or sharding, each server gets a portion of the database for which it’s responsible</a:t>
            </a:r>
            <a:endParaRPr lang="en-IN" dirty="0"/>
          </a:p>
        </p:txBody>
      </p:sp>
    </p:spTree>
    <p:extLst>
      <p:ext uri="{BB962C8B-B14F-4D97-AF65-F5344CB8AC3E}">
        <p14:creationId xmlns:p14="http://schemas.microsoft.com/office/powerpoint/2010/main" val="55327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0356-A851-5FCE-20A0-C7291856A671}"/>
              </a:ext>
            </a:extLst>
          </p:cNvPr>
          <p:cNvSpPr>
            <a:spLocks noGrp="1"/>
          </p:cNvSpPr>
          <p:nvPr>
            <p:ph type="title"/>
          </p:nvPr>
        </p:nvSpPr>
        <p:spPr/>
        <p:txBody>
          <a:bodyPr/>
          <a:lstStyle/>
          <a:p>
            <a:r>
              <a:rPr lang="en-IN" dirty="0"/>
              <a:t>Amazon Relational Database Service</a:t>
            </a:r>
          </a:p>
        </p:txBody>
      </p:sp>
      <p:sp>
        <p:nvSpPr>
          <p:cNvPr id="3" name="Content Placeholder 2">
            <a:extLst>
              <a:ext uri="{FF2B5EF4-FFF2-40B4-BE49-F238E27FC236}">
                <a16:creationId xmlns:a16="http://schemas.microsoft.com/office/drawing/2014/main" id="{F6334D0D-B6F1-F676-A3E0-D92E17BDC906}"/>
              </a:ext>
            </a:extLst>
          </p:cNvPr>
          <p:cNvSpPr>
            <a:spLocks noGrp="1"/>
          </p:cNvSpPr>
          <p:nvPr>
            <p:ph idx="1"/>
          </p:nvPr>
        </p:nvSpPr>
        <p:spPr/>
        <p:txBody>
          <a:bodyPr>
            <a:normAutofit fontScale="85000" lnSpcReduction="20000"/>
          </a:bodyPr>
          <a:lstStyle/>
          <a:p>
            <a:pPr algn="just"/>
            <a:r>
              <a:rPr lang="en-US" dirty="0"/>
              <a:t>Amazon Relational Database Service (RDS) is a managed database service that lets you run relational database systems in the cloud. </a:t>
            </a:r>
          </a:p>
          <a:p>
            <a:pPr algn="just"/>
            <a:r>
              <a:rPr lang="en-US" dirty="0"/>
              <a:t>RDS takes care of setting up the database system, performing backups, ensuring high availability, and patching the database software and the underlying operating system. </a:t>
            </a:r>
          </a:p>
          <a:p>
            <a:pPr algn="just"/>
            <a:r>
              <a:rPr lang="en-US" dirty="0"/>
              <a:t>RDS also makes it easy to recover from database failures, restore data, and scale your databases to achieve the level of performance and avail ability that your application requires. </a:t>
            </a:r>
          </a:p>
          <a:p>
            <a:pPr algn="just"/>
            <a:r>
              <a:rPr lang="en-US" dirty="0"/>
              <a:t>To deploy a database using RDS, you start by configuring a database instance, which is an isolated database environment. </a:t>
            </a:r>
          </a:p>
          <a:p>
            <a:pPr algn="just"/>
            <a:r>
              <a:rPr lang="en-US" dirty="0"/>
              <a:t>A database instance exists in a virtual private cloud (VPC) that you specify, but unlike an EC2 instance, AWS fully manages database instances. </a:t>
            </a:r>
          </a:p>
          <a:p>
            <a:pPr algn="just"/>
            <a:r>
              <a:rPr lang="en-US" dirty="0"/>
              <a:t>You can’t establish an SSH session to them, and they don’t show up under your EC2 instances</a:t>
            </a:r>
            <a:endParaRPr lang="en-IN" dirty="0"/>
          </a:p>
        </p:txBody>
      </p:sp>
    </p:spTree>
    <p:extLst>
      <p:ext uri="{BB962C8B-B14F-4D97-AF65-F5344CB8AC3E}">
        <p14:creationId xmlns:p14="http://schemas.microsoft.com/office/powerpoint/2010/main" val="190685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974A-00BE-7062-82DB-2F6263CE76CC}"/>
              </a:ext>
            </a:extLst>
          </p:cNvPr>
          <p:cNvSpPr>
            <a:spLocks noGrp="1"/>
          </p:cNvSpPr>
          <p:nvPr>
            <p:ph type="title"/>
          </p:nvPr>
        </p:nvSpPr>
        <p:spPr/>
        <p:txBody>
          <a:bodyPr/>
          <a:lstStyle/>
          <a:p>
            <a:r>
              <a:rPr lang="en-IN" dirty="0"/>
              <a:t>Database Engines</a:t>
            </a:r>
          </a:p>
        </p:txBody>
      </p:sp>
      <p:sp>
        <p:nvSpPr>
          <p:cNvPr id="3" name="Content Placeholder 2">
            <a:extLst>
              <a:ext uri="{FF2B5EF4-FFF2-40B4-BE49-F238E27FC236}">
                <a16:creationId xmlns:a16="http://schemas.microsoft.com/office/drawing/2014/main" id="{5F080423-23FE-32EC-5784-9AD9BED84A92}"/>
              </a:ext>
            </a:extLst>
          </p:cNvPr>
          <p:cNvSpPr>
            <a:spLocks noGrp="1"/>
          </p:cNvSpPr>
          <p:nvPr>
            <p:ph idx="1"/>
          </p:nvPr>
        </p:nvSpPr>
        <p:spPr>
          <a:xfrm>
            <a:off x="516835" y="1825625"/>
            <a:ext cx="11261035" cy="4903166"/>
          </a:xfrm>
        </p:spPr>
        <p:txBody>
          <a:bodyPr>
            <a:normAutofit fontScale="92500"/>
          </a:bodyPr>
          <a:lstStyle/>
          <a:p>
            <a:pPr algn="just"/>
            <a:r>
              <a:rPr lang="en-US" dirty="0"/>
              <a:t>A database engine is simply the software that stores, organizes, and retrieves data in a data base. Each database instance runs only one database engine. RDS offers the following six database engines to choose from:</a:t>
            </a:r>
          </a:p>
          <a:p>
            <a:pPr algn="just"/>
            <a:r>
              <a:rPr lang="en-US" b="1" dirty="0"/>
              <a:t>MySQL:  </a:t>
            </a:r>
            <a:r>
              <a:rPr lang="en-US" dirty="0"/>
              <a:t>MySQL</a:t>
            </a:r>
            <a:r>
              <a:rPr lang="en-US" b="1" dirty="0"/>
              <a:t> </a:t>
            </a:r>
            <a:r>
              <a:rPr lang="en-US" dirty="0"/>
              <a:t>is designed for OLTP applications such as blogs and e-commerce. RDS offers the latest MySQL Community Edition versions. MySQL offers two storage engines—</a:t>
            </a:r>
            <a:r>
              <a:rPr lang="en-US" dirty="0" err="1"/>
              <a:t>MyISAM</a:t>
            </a:r>
            <a:r>
              <a:rPr lang="en-US" dirty="0"/>
              <a:t> and </a:t>
            </a:r>
            <a:r>
              <a:rPr lang="en-US" dirty="0" err="1"/>
              <a:t>InnoDB</a:t>
            </a:r>
            <a:r>
              <a:rPr lang="en-US" dirty="0"/>
              <a:t>—but you should use the latter as it’s the only one compatible with RDS-managed automatic backups. </a:t>
            </a:r>
          </a:p>
          <a:p>
            <a:pPr algn="just"/>
            <a:r>
              <a:rPr lang="en-US" b="1" dirty="0"/>
              <a:t>MariaDB: </a:t>
            </a:r>
            <a:r>
              <a:rPr lang="en-US" dirty="0"/>
              <a:t> MariaDB is a drop-in binary replacement for MySQL. It was created over concerns about MySQL’s future after Oracle acquired the company that developed it. MariaDB supports the </a:t>
            </a:r>
            <a:r>
              <a:rPr lang="en-US" dirty="0" err="1"/>
              <a:t>XtraDB</a:t>
            </a:r>
            <a:r>
              <a:rPr lang="en-US" dirty="0"/>
              <a:t> and </a:t>
            </a:r>
            <a:r>
              <a:rPr lang="en-US" dirty="0" err="1"/>
              <a:t>InnoDB</a:t>
            </a:r>
            <a:r>
              <a:rPr lang="en-US" dirty="0"/>
              <a:t> storage engines, but AWS recommends using the latter for maximum compatibility with RDS. </a:t>
            </a:r>
            <a:endParaRPr lang="en-IN" dirty="0"/>
          </a:p>
        </p:txBody>
      </p:sp>
    </p:spTree>
    <p:extLst>
      <p:ext uri="{BB962C8B-B14F-4D97-AF65-F5344CB8AC3E}">
        <p14:creationId xmlns:p14="http://schemas.microsoft.com/office/powerpoint/2010/main" val="368248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0C29B-78B0-8380-60F3-B9A6457E5EA1}"/>
              </a:ext>
            </a:extLst>
          </p:cNvPr>
          <p:cNvSpPr>
            <a:spLocks noGrp="1"/>
          </p:cNvSpPr>
          <p:nvPr>
            <p:ph idx="1"/>
          </p:nvPr>
        </p:nvSpPr>
        <p:spPr>
          <a:xfrm>
            <a:off x="838200" y="198783"/>
            <a:ext cx="10515600" cy="5978180"/>
          </a:xfrm>
        </p:spPr>
        <p:txBody>
          <a:bodyPr>
            <a:normAutofit fontScale="92500" lnSpcReduction="20000"/>
          </a:bodyPr>
          <a:lstStyle/>
          <a:p>
            <a:pPr algn="just"/>
            <a:r>
              <a:rPr lang="en-US" b="1" dirty="0"/>
              <a:t>Oracle  </a:t>
            </a:r>
            <a:r>
              <a:rPr lang="en-US" dirty="0" err="1"/>
              <a:t>Oracle</a:t>
            </a:r>
            <a:r>
              <a:rPr lang="en-US" dirty="0"/>
              <a:t> is one of the most widely deployed relational database management systems. Some applications expressly require an Oracle database. </a:t>
            </a:r>
          </a:p>
          <a:p>
            <a:pPr algn="just"/>
            <a:r>
              <a:rPr lang="en-US" dirty="0"/>
              <a:t>RDS provides the </a:t>
            </a:r>
            <a:r>
              <a:rPr lang="en-US" dirty="0" err="1"/>
              <a:t>fol</a:t>
            </a:r>
            <a:r>
              <a:rPr lang="en-US" dirty="0"/>
              <a:t> lowing Oracle Database editions:</a:t>
            </a:r>
          </a:p>
          <a:p>
            <a:pPr algn="just"/>
            <a:r>
              <a:rPr lang="en-US" dirty="0"/>
              <a:t> Standard Edition One (SE1) Standard Edition Two (SE2) Standard Edition (SE) Enterprise Edition (EE) </a:t>
            </a:r>
          </a:p>
          <a:p>
            <a:pPr algn="just"/>
            <a:r>
              <a:rPr lang="en-US" b="1" dirty="0"/>
              <a:t>PostgreSQL</a:t>
            </a:r>
            <a:r>
              <a:rPr lang="en-US" dirty="0"/>
              <a:t>  </a:t>
            </a:r>
            <a:r>
              <a:rPr lang="en-US" dirty="0" err="1"/>
              <a:t>PostgreSQL</a:t>
            </a:r>
            <a:r>
              <a:rPr lang="en-US" dirty="0"/>
              <a:t> advertises itself as the most Oracle-compatible open source database. This is a good choice when you have in-house applications that were devel </a:t>
            </a:r>
            <a:r>
              <a:rPr lang="en-US" dirty="0" err="1"/>
              <a:t>oped</a:t>
            </a:r>
            <a:r>
              <a:rPr lang="en-US" dirty="0"/>
              <a:t> for Oracle but want to keep costs down.</a:t>
            </a:r>
          </a:p>
          <a:p>
            <a:pPr algn="just"/>
            <a:r>
              <a:rPr lang="en-US" b="1" dirty="0"/>
              <a:t> Amazon Aurora  </a:t>
            </a:r>
            <a:r>
              <a:rPr lang="en-US" dirty="0" err="1"/>
              <a:t>Aurora</a:t>
            </a:r>
            <a:r>
              <a:rPr lang="en-US" dirty="0"/>
              <a:t> is Amazon’s drop-in binary replacement for MySQL and PostgreSQL. Aurora offers better write performance than both by using a virtualized storage layer that reduces the number of writes to the underlying storage. </a:t>
            </a:r>
          </a:p>
          <a:p>
            <a:pPr algn="just"/>
            <a:r>
              <a:rPr lang="en-US" dirty="0"/>
              <a:t>It provides two editions: </a:t>
            </a:r>
          </a:p>
          <a:p>
            <a:pPr algn="just"/>
            <a:r>
              <a:rPr lang="en-US" dirty="0"/>
              <a:t> MySQL compatible</a:t>
            </a:r>
          </a:p>
          <a:p>
            <a:pPr algn="just"/>
            <a:r>
              <a:rPr lang="en-US" dirty="0"/>
              <a:t> PostgreSQL compatible</a:t>
            </a:r>
            <a:endParaRPr lang="en-IN" dirty="0"/>
          </a:p>
        </p:txBody>
      </p:sp>
    </p:spTree>
    <p:extLst>
      <p:ext uri="{BB962C8B-B14F-4D97-AF65-F5344CB8AC3E}">
        <p14:creationId xmlns:p14="http://schemas.microsoft.com/office/powerpoint/2010/main" val="399176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E525-F0EF-29B2-2A78-5B8BE79ECBD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C26B836-5369-D19E-7238-7C6B3D99EBF6}"/>
              </a:ext>
            </a:extLst>
          </p:cNvPr>
          <p:cNvSpPr>
            <a:spLocks noGrp="1"/>
          </p:cNvSpPr>
          <p:nvPr>
            <p:ph idx="1"/>
          </p:nvPr>
        </p:nvSpPr>
        <p:spPr/>
        <p:txBody>
          <a:bodyPr>
            <a:normAutofit fontScale="92500" lnSpcReduction="20000"/>
          </a:bodyPr>
          <a:lstStyle/>
          <a:p>
            <a:pPr algn="just"/>
            <a:r>
              <a:rPr lang="en-US" dirty="0"/>
              <a:t>Depending on the edition you choose, Aurora is compatible with PostgreSQL or MySQL import and export tools and snapshots. </a:t>
            </a:r>
          </a:p>
          <a:p>
            <a:pPr algn="just"/>
            <a:r>
              <a:rPr lang="en-US" dirty="0"/>
              <a:t>Aurora is designed to let you seamlessly migrate from an existing deployment that uses either of those two open source databases.</a:t>
            </a:r>
          </a:p>
          <a:p>
            <a:pPr algn="just"/>
            <a:r>
              <a:rPr lang="en-US" dirty="0"/>
              <a:t> For MySQL-compatible editions, Aurora supports only the </a:t>
            </a:r>
            <a:r>
              <a:rPr lang="en-US" dirty="0" err="1"/>
              <a:t>InnoDB</a:t>
            </a:r>
            <a:r>
              <a:rPr lang="en-US" dirty="0"/>
              <a:t> storage engine. Also, the Aurora Backtrack feature for MySQL lets you, within a matter of sec </a:t>
            </a:r>
            <a:r>
              <a:rPr lang="en-US" dirty="0" err="1"/>
              <a:t>onds</a:t>
            </a:r>
            <a:r>
              <a:rPr lang="en-US" dirty="0"/>
              <a:t>, restore your database to any point in time within the last 72 hours.</a:t>
            </a:r>
          </a:p>
          <a:p>
            <a:pPr algn="just"/>
            <a:r>
              <a:rPr lang="en-US" dirty="0"/>
              <a:t> </a:t>
            </a:r>
            <a:r>
              <a:rPr lang="en-US" b="1" dirty="0"/>
              <a:t>Microsoft SQL Server  </a:t>
            </a:r>
            <a:r>
              <a:rPr lang="en-US" dirty="0"/>
              <a:t>RDS offers multiple Microsoft SQL Server versions ranging from 2012 to the present. For the edition, you can choose Express, Web, Standard, or Enterprise. The variety of flavors makes it possible to migrate an existing SQL Server database from an on-premises deployment to RDS without having to perform any data base upgrades.</a:t>
            </a:r>
            <a:endParaRPr lang="en-IN" dirty="0"/>
          </a:p>
        </p:txBody>
      </p:sp>
    </p:spTree>
    <p:extLst>
      <p:ext uri="{BB962C8B-B14F-4D97-AF65-F5344CB8AC3E}">
        <p14:creationId xmlns:p14="http://schemas.microsoft.com/office/powerpoint/2010/main" val="42235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20B7-AB31-2F0B-38E1-4425DA873D59}"/>
              </a:ext>
            </a:extLst>
          </p:cNvPr>
          <p:cNvSpPr>
            <a:spLocks noGrp="1"/>
          </p:cNvSpPr>
          <p:nvPr>
            <p:ph type="title"/>
          </p:nvPr>
        </p:nvSpPr>
        <p:spPr/>
        <p:txBody>
          <a:bodyPr/>
          <a:lstStyle/>
          <a:p>
            <a:r>
              <a:rPr lang="en-IN" dirty="0"/>
              <a:t>Licensing Considerations</a:t>
            </a:r>
          </a:p>
        </p:txBody>
      </p:sp>
      <p:sp>
        <p:nvSpPr>
          <p:cNvPr id="3" name="Content Placeholder 2">
            <a:extLst>
              <a:ext uri="{FF2B5EF4-FFF2-40B4-BE49-F238E27FC236}">
                <a16:creationId xmlns:a16="http://schemas.microsoft.com/office/drawing/2014/main" id="{9D6EA831-F464-410C-32E0-783105A8CAA7}"/>
              </a:ext>
            </a:extLst>
          </p:cNvPr>
          <p:cNvSpPr>
            <a:spLocks noGrp="1"/>
          </p:cNvSpPr>
          <p:nvPr>
            <p:ph idx="1"/>
          </p:nvPr>
        </p:nvSpPr>
        <p:spPr/>
        <p:txBody>
          <a:bodyPr/>
          <a:lstStyle/>
          <a:p>
            <a:pPr algn="just"/>
            <a:r>
              <a:rPr lang="en-US" dirty="0"/>
              <a:t>RDS provides two models for licensing the database engine software you run. </a:t>
            </a:r>
          </a:p>
          <a:p>
            <a:pPr algn="just"/>
            <a:r>
              <a:rPr lang="en-US" dirty="0"/>
              <a:t>The license included model covers the cost of the license in the pricing for an RDS instance.</a:t>
            </a:r>
          </a:p>
          <a:p>
            <a:pPr algn="just"/>
            <a:r>
              <a:rPr lang="en-US" dirty="0"/>
              <a:t> The bring your own license (BYOL) model requires you to obtain a license for the database engine you run. </a:t>
            </a:r>
          </a:p>
          <a:p>
            <a:pPr algn="just"/>
            <a:r>
              <a:rPr lang="en-US" dirty="0"/>
              <a:t>License Included  MariaDB and MySQL use the GNU General Public License (GPL) v2.0, and PostgreSQL uses the PostgreSQL license, all of which allow for free use of the respective software.</a:t>
            </a:r>
            <a:endParaRPr lang="en-IN" dirty="0"/>
          </a:p>
        </p:txBody>
      </p:sp>
    </p:spTree>
    <p:extLst>
      <p:ext uri="{BB962C8B-B14F-4D97-AF65-F5344CB8AC3E}">
        <p14:creationId xmlns:p14="http://schemas.microsoft.com/office/powerpoint/2010/main" val="247126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405F-7095-2249-ED0B-93509547905B}"/>
              </a:ext>
            </a:extLst>
          </p:cNvPr>
          <p:cNvSpPr>
            <a:spLocks noGrp="1"/>
          </p:cNvSpPr>
          <p:nvPr>
            <p:ph type="title"/>
          </p:nvPr>
        </p:nvSpPr>
        <p:spPr/>
        <p:txBody>
          <a:bodyPr/>
          <a:lstStyle/>
          <a:p>
            <a:r>
              <a:rPr lang="en-US" dirty="0"/>
              <a:t>Module 3</a:t>
            </a:r>
            <a:endParaRPr lang="en-IN" dirty="0"/>
          </a:p>
        </p:txBody>
      </p:sp>
      <p:sp>
        <p:nvSpPr>
          <p:cNvPr id="3" name="Content Placeholder 2">
            <a:extLst>
              <a:ext uri="{FF2B5EF4-FFF2-40B4-BE49-F238E27FC236}">
                <a16:creationId xmlns:a16="http://schemas.microsoft.com/office/drawing/2014/main" id="{B8B516EF-16CB-01DE-E640-CB962610178A}"/>
              </a:ext>
            </a:extLst>
          </p:cNvPr>
          <p:cNvSpPr>
            <a:spLocks noGrp="1"/>
          </p:cNvSpPr>
          <p:nvPr>
            <p:ph idx="1"/>
          </p:nvPr>
        </p:nvSpPr>
        <p:spPr/>
        <p:txBody>
          <a:bodyPr/>
          <a:lstStyle/>
          <a:p>
            <a:pPr algn="just">
              <a:lnSpc>
                <a:spcPct val="107000"/>
              </a:lnSpc>
              <a:spcAft>
                <a:spcPts val="800"/>
              </a:spcAft>
            </a:pPr>
            <a:r>
              <a:rPr lang="en-US" sz="1800" dirty="0">
                <a:effectLst/>
                <a:latin typeface="Caladea"/>
                <a:ea typeface="Caladea"/>
                <a:cs typeface="Caladea"/>
              </a:rPr>
              <a:t>Relational databases, Amazon RDS, Amazon Redshift, Nonrelational Databases (NoSQL), Dynamo DB</a:t>
            </a:r>
            <a:r>
              <a:rPr lang="en-US" sz="1800" dirty="0">
                <a:effectLst/>
                <a:latin typeface="Cambria" panose="02040503050406030204" pitchFamily="18" charset="0"/>
                <a:ea typeface="Caladea"/>
                <a:cs typeface="Caladea"/>
              </a:rPr>
              <a:t>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97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027A-8E9B-550C-0F75-986073237F79}"/>
              </a:ext>
            </a:extLst>
          </p:cNvPr>
          <p:cNvSpPr>
            <a:spLocks noGrp="1"/>
          </p:cNvSpPr>
          <p:nvPr>
            <p:ph type="title"/>
          </p:nvPr>
        </p:nvSpPr>
        <p:spPr/>
        <p:txBody>
          <a:bodyPr/>
          <a:lstStyle/>
          <a:p>
            <a:r>
              <a:rPr lang="en-US" dirty="0"/>
              <a:t>Create an RDS Database Instance</a:t>
            </a:r>
            <a:endParaRPr lang="en-IN" dirty="0"/>
          </a:p>
        </p:txBody>
      </p:sp>
      <p:sp>
        <p:nvSpPr>
          <p:cNvPr id="3" name="Content Placeholder 2">
            <a:extLst>
              <a:ext uri="{FF2B5EF4-FFF2-40B4-BE49-F238E27FC236}">
                <a16:creationId xmlns:a16="http://schemas.microsoft.com/office/drawing/2014/main" id="{1E7296B3-9C3B-E1AC-68C5-37CD497D8EA1}"/>
              </a:ext>
            </a:extLst>
          </p:cNvPr>
          <p:cNvSpPr>
            <a:spLocks noGrp="1"/>
          </p:cNvSpPr>
          <p:nvPr>
            <p:ph idx="1"/>
          </p:nvPr>
        </p:nvSpPr>
        <p:spPr>
          <a:xfrm>
            <a:off x="838200" y="1331843"/>
            <a:ext cx="10515600" cy="4845120"/>
          </a:xfrm>
        </p:spPr>
        <p:txBody>
          <a:bodyPr>
            <a:normAutofit/>
          </a:bodyPr>
          <a:lstStyle/>
          <a:p>
            <a:pPr marL="0" indent="0">
              <a:buNone/>
            </a:pPr>
            <a:r>
              <a:rPr lang="en-US" dirty="0"/>
              <a:t>1. Go to the RDS Dashboard.</a:t>
            </a:r>
          </a:p>
          <a:p>
            <a:pPr marL="0" indent="0">
              <a:buNone/>
            </a:pPr>
            <a:r>
              <a:rPr lang="en-US" dirty="0"/>
              <a:t> 2. Click Create Database. </a:t>
            </a:r>
          </a:p>
          <a:p>
            <a:pPr marL="0" indent="0">
              <a:buNone/>
            </a:pPr>
            <a:r>
              <a:rPr lang="en-US" dirty="0"/>
              <a:t>3. Under Choose A Database Creation Method, select Standard Create. </a:t>
            </a:r>
          </a:p>
          <a:p>
            <a:pPr marL="0" indent="0">
              <a:buNone/>
            </a:pPr>
            <a:r>
              <a:rPr lang="en-US" dirty="0"/>
              <a:t>4. Under Engine Options, select MariaDB. Keep the default version.</a:t>
            </a:r>
          </a:p>
          <a:p>
            <a:pPr marL="0" indent="0">
              <a:buNone/>
            </a:pPr>
            <a:r>
              <a:rPr lang="en-US" dirty="0"/>
              <a:t>5. Under Templates, select Free Tier. </a:t>
            </a:r>
          </a:p>
          <a:p>
            <a:pPr marL="0" indent="0">
              <a:buNone/>
            </a:pPr>
            <a:r>
              <a:rPr lang="en-US" dirty="0"/>
              <a:t>6. Enter a master username and master password of your choice. </a:t>
            </a:r>
          </a:p>
          <a:p>
            <a:pPr marL="0" indent="0">
              <a:buNone/>
            </a:pPr>
            <a:r>
              <a:rPr lang="en-US" dirty="0"/>
              <a:t>7. Scroll down to the Additional Configuration section and expand it. </a:t>
            </a:r>
          </a:p>
          <a:p>
            <a:pPr marL="0" indent="0">
              <a:buNone/>
            </a:pPr>
            <a:r>
              <a:rPr lang="en-US" dirty="0"/>
              <a:t>8. For Initial Database Name, enter a database name of your choice. </a:t>
            </a:r>
          </a:p>
          <a:p>
            <a:pPr marL="0" indent="0">
              <a:buNone/>
            </a:pPr>
            <a:r>
              <a:rPr lang="en-US" dirty="0"/>
              <a:t>9. Click Create Database</a:t>
            </a:r>
            <a:endParaRPr lang="en-IN" dirty="0"/>
          </a:p>
        </p:txBody>
      </p:sp>
    </p:spTree>
    <p:extLst>
      <p:ext uri="{BB962C8B-B14F-4D97-AF65-F5344CB8AC3E}">
        <p14:creationId xmlns:p14="http://schemas.microsoft.com/office/powerpoint/2010/main" val="188347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CFDA-8DB4-CF5A-BCFF-175E63A75EAE}"/>
              </a:ext>
            </a:extLst>
          </p:cNvPr>
          <p:cNvSpPr>
            <a:spLocks noGrp="1"/>
          </p:cNvSpPr>
          <p:nvPr>
            <p:ph type="ctrTitle"/>
          </p:nvPr>
        </p:nvSpPr>
        <p:spPr/>
        <p:txBody>
          <a:bodyPr/>
          <a:lstStyle/>
          <a:p>
            <a:r>
              <a:rPr lang="en-IN" dirty="0"/>
              <a:t>DynamoDB</a:t>
            </a:r>
          </a:p>
        </p:txBody>
      </p:sp>
      <p:sp>
        <p:nvSpPr>
          <p:cNvPr id="5" name="Subtitle 4">
            <a:extLst>
              <a:ext uri="{FF2B5EF4-FFF2-40B4-BE49-F238E27FC236}">
                <a16:creationId xmlns:a16="http://schemas.microsoft.com/office/drawing/2014/main" id="{AF53EFFF-339E-4151-01E7-E6FC9A01F566}"/>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190858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700E-CCE9-8374-57B4-F8717F46EF70}"/>
              </a:ext>
            </a:extLst>
          </p:cNvPr>
          <p:cNvSpPr>
            <a:spLocks noGrp="1"/>
          </p:cNvSpPr>
          <p:nvPr>
            <p:ph type="title"/>
          </p:nvPr>
        </p:nvSpPr>
        <p:spPr/>
        <p:txBody>
          <a:bodyPr/>
          <a:lstStyle/>
          <a:p>
            <a:r>
              <a:rPr lang="en-IN" b="0" i="0" dirty="0">
                <a:solidFill>
                  <a:srgbClr val="16191F"/>
                </a:solidFill>
                <a:effectLst/>
                <a:latin typeface="Amazon Ember"/>
              </a:rPr>
              <a:t>What is Amazon DynamoDB?</a:t>
            </a:r>
            <a:endParaRPr lang="en-IN" dirty="0"/>
          </a:p>
        </p:txBody>
      </p:sp>
      <p:sp>
        <p:nvSpPr>
          <p:cNvPr id="3" name="Content Placeholder 2">
            <a:extLst>
              <a:ext uri="{FF2B5EF4-FFF2-40B4-BE49-F238E27FC236}">
                <a16:creationId xmlns:a16="http://schemas.microsoft.com/office/drawing/2014/main" id="{ECB492F4-8188-0A13-0CF0-38A94B06A506}"/>
              </a:ext>
            </a:extLst>
          </p:cNvPr>
          <p:cNvSpPr>
            <a:spLocks noGrp="1"/>
          </p:cNvSpPr>
          <p:nvPr>
            <p:ph idx="1"/>
          </p:nvPr>
        </p:nvSpPr>
        <p:spPr/>
        <p:txBody>
          <a:bodyPr/>
          <a:lstStyle/>
          <a:p>
            <a:r>
              <a:rPr lang="en-US" b="0" i="0" dirty="0">
                <a:solidFill>
                  <a:srgbClr val="16191F"/>
                </a:solidFill>
                <a:effectLst/>
                <a:latin typeface="Amazon Ember"/>
              </a:rPr>
              <a:t>Amazon DynamoDB is a fully managed NoSQL database service that provides fast and predictable performance with seamless scalability. </a:t>
            </a:r>
          </a:p>
          <a:p>
            <a:r>
              <a:rPr lang="en-US" b="0" i="0" dirty="0">
                <a:solidFill>
                  <a:srgbClr val="16191F"/>
                </a:solidFill>
                <a:effectLst/>
                <a:latin typeface="Amazon Ember"/>
              </a:rPr>
              <a:t>DynamoDB lets you offload the administrative burdens of operating and scaling a distributed database so that you don't have to worry about hardware provisioning, setup and configuration, replication, software patching, or cluster scaling. </a:t>
            </a:r>
          </a:p>
          <a:p>
            <a:r>
              <a:rPr lang="en-US" b="0" i="0" dirty="0">
                <a:solidFill>
                  <a:srgbClr val="16191F"/>
                </a:solidFill>
                <a:effectLst/>
                <a:latin typeface="Amazon Ember"/>
              </a:rPr>
              <a:t>DynamoDB also offers encryption at rest, which eliminates the operational burden and complexity involved in protecting sensitive data.</a:t>
            </a:r>
            <a:endParaRPr lang="en-IN" dirty="0"/>
          </a:p>
        </p:txBody>
      </p:sp>
    </p:spTree>
    <p:extLst>
      <p:ext uri="{BB962C8B-B14F-4D97-AF65-F5344CB8AC3E}">
        <p14:creationId xmlns:p14="http://schemas.microsoft.com/office/powerpoint/2010/main" val="17137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9047-2B31-4DC4-4AFF-E8667E2337DE}"/>
              </a:ext>
            </a:extLst>
          </p:cNvPr>
          <p:cNvSpPr>
            <a:spLocks noGrp="1"/>
          </p:cNvSpPr>
          <p:nvPr>
            <p:ph type="title"/>
          </p:nvPr>
        </p:nvSpPr>
        <p:spPr/>
        <p:txBody>
          <a:bodyPr/>
          <a:lstStyle/>
          <a:p>
            <a:r>
              <a:rPr lang="en-IN" b="0" i="0" dirty="0">
                <a:solidFill>
                  <a:srgbClr val="16191F"/>
                </a:solidFill>
                <a:effectLst/>
                <a:latin typeface="Amazon Ember"/>
              </a:rPr>
              <a:t>Getting started with DynamoDB</a:t>
            </a:r>
            <a:endParaRPr lang="en-IN" dirty="0"/>
          </a:p>
        </p:txBody>
      </p:sp>
      <p:sp>
        <p:nvSpPr>
          <p:cNvPr id="3" name="Content Placeholder 2">
            <a:extLst>
              <a:ext uri="{FF2B5EF4-FFF2-40B4-BE49-F238E27FC236}">
                <a16:creationId xmlns:a16="http://schemas.microsoft.com/office/drawing/2014/main" id="{65541879-AAC8-931F-E1D8-F5E2D799AECD}"/>
              </a:ext>
            </a:extLst>
          </p:cNvPr>
          <p:cNvSpPr>
            <a:spLocks noGrp="1"/>
          </p:cNvSpPr>
          <p:nvPr>
            <p:ph idx="1"/>
          </p:nvPr>
        </p:nvSpPr>
        <p:spPr/>
        <p:txBody>
          <a:bodyPr>
            <a:normAutofit/>
          </a:bodyPr>
          <a:lstStyle/>
          <a:p>
            <a:pPr algn="l"/>
            <a:r>
              <a:rPr lang="en-US" b="1" i="0" dirty="0">
                <a:solidFill>
                  <a:srgbClr val="16191F"/>
                </a:solidFill>
                <a:effectLst/>
                <a:latin typeface="Amazon Ember"/>
              </a:rPr>
              <a:t>Topics</a:t>
            </a:r>
          </a:p>
          <a:p>
            <a:pPr algn="l">
              <a:buFont typeface="Arial" panose="020B0604020202020204" pitchFamily="34" charset="0"/>
              <a:buChar char="•"/>
            </a:pPr>
            <a:r>
              <a:rPr lang="en-US" b="0" i="0" strike="noStrike" dirty="0">
                <a:solidFill>
                  <a:srgbClr val="16191F"/>
                </a:solidFill>
                <a:effectLst/>
                <a:latin typeface="Amazon Ember"/>
              </a:rPr>
              <a:t>Basic concepts in DynamoDB</a:t>
            </a:r>
            <a:endParaRPr lang="en-US" b="0" i="0" dirty="0">
              <a:solidFill>
                <a:srgbClr val="16191F"/>
              </a:solidFill>
              <a:effectLst/>
              <a:latin typeface="Amazon Ember"/>
            </a:endParaRPr>
          </a:p>
          <a:p>
            <a:pPr algn="l">
              <a:buFont typeface="Arial" panose="020B0604020202020204" pitchFamily="34" charset="0"/>
              <a:buChar char="•"/>
            </a:pPr>
            <a:r>
              <a:rPr lang="en-US" b="0" i="0" strike="noStrike" dirty="0">
                <a:solidFill>
                  <a:srgbClr val="16191F"/>
                </a:solidFill>
                <a:effectLst/>
                <a:latin typeface="Amazon Ember"/>
              </a:rPr>
              <a:t>Prerequisites - getting started tutorial</a:t>
            </a:r>
            <a:endParaRPr lang="en-US" b="0" i="0" dirty="0">
              <a:solidFill>
                <a:srgbClr val="16191F"/>
              </a:solidFill>
              <a:effectLst/>
              <a:latin typeface="Amazon Ember"/>
            </a:endParaRPr>
          </a:p>
          <a:p>
            <a:pPr algn="l">
              <a:buFont typeface="Arial" panose="020B0604020202020204" pitchFamily="34" charset="0"/>
              <a:buChar char="•"/>
            </a:pPr>
            <a:r>
              <a:rPr lang="en-US" b="0" i="0" strike="noStrike" dirty="0">
                <a:solidFill>
                  <a:srgbClr val="16191F"/>
                </a:solidFill>
                <a:effectLst/>
                <a:latin typeface="Amazon Ember"/>
              </a:rPr>
              <a:t>Step 1: Create a table</a:t>
            </a:r>
            <a:endParaRPr lang="en-US" b="0" i="0" dirty="0">
              <a:solidFill>
                <a:srgbClr val="16191F"/>
              </a:solidFill>
              <a:effectLst/>
              <a:latin typeface="Amazon Ember"/>
            </a:endParaRPr>
          </a:p>
          <a:p>
            <a:pPr algn="l">
              <a:buFont typeface="Arial" panose="020B0604020202020204" pitchFamily="34" charset="0"/>
              <a:buChar char="•"/>
            </a:pPr>
            <a:r>
              <a:rPr lang="en-US" b="0" i="0" strike="noStrike" dirty="0">
                <a:solidFill>
                  <a:srgbClr val="16191F"/>
                </a:solidFill>
                <a:effectLst/>
                <a:latin typeface="Amazon Ember"/>
              </a:rPr>
              <a:t>Step 2: Write data to a table using the console or AWS CLI</a:t>
            </a:r>
            <a:endParaRPr lang="en-US" b="0" i="0" dirty="0">
              <a:solidFill>
                <a:srgbClr val="16191F"/>
              </a:solidFill>
              <a:effectLst/>
              <a:latin typeface="Amazon Ember"/>
            </a:endParaRPr>
          </a:p>
          <a:p>
            <a:pPr algn="l">
              <a:buFont typeface="Arial" panose="020B0604020202020204" pitchFamily="34" charset="0"/>
              <a:buChar char="•"/>
            </a:pPr>
            <a:r>
              <a:rPr lang="en-US" b="0" i="0" strike="noStrike" dirty="0">
                <a:solidFill>
                  <a:srgbClr val="16191F"/>
                </a:solidFill>
                <a:effectLst/>
                <a:latin typeface="Amazon Ember"/>
              </a:rPr>
              <a:t>Step 3: Read data from a table</a:t>
            </a:r>
            <a:endParaRPr lang="en-US" b="0" i="0" dirty="0">
              <a:solidFill>
                <a:srgbClr val="16191F"/>
              </a:solidFill>
              <a:effectLst/>
              <a:latin typeface="Amazon Ember"/>
            </a:endParaRPr>
          </a:p>
          <a:p>
            <a:pPr algn="l">
              <a:buFont typeface="Arial" panose="020B0604020202020204" pitchFamily="34" charset="0"/>
              <a:buChar char="•"/>
            </a:pPr>
            <a:r>
              <a:rPr lang="en-US" b="0" i="0" strike="noStrike" dirty="0">
                <a:solidFill>
                  <a:srgbClr val="16191F"/>
                </a:solidFill>
                <a:effectLst/>
                <a:latin typeface="Amazon Ember"/>
              </a:rPr>
              <a:t>Step 4: Update data in a table</a:t>
            </a:r>
            <a:endParaRPr lang="en-US" b="0" i="0" dirty="0">
              <a:solidFill>
                <a:srgbClr val="16191F"/>
              </a:solidFill>
              <a:effectLst/>
              <a:latin typeface="Amazon Ember"/>
            </a:endParaRPr>
          </a:p>
          <a:p>
            <a:endParaRPr lang="en-IN" dirty="0"/>
          </a:p>
        </p:txBody>
      </p:sp>
      <p:sp>
        <p:nvSpPr>
          <p:cNvPr id="5" name="TextBox 4">
            <a:extLst>
              <a:ext uri="{FF2B5EF4-FFF2-40B4-BE49-F238E27FC236}">
                <a16:creationId xmlns:a16="http://schemas.microsoft.com/office/drawing/2014/main" id="{2272BA07-A77E-A0CA-51DD-C45AD1579077}"/>
              </a:ext>
            </a:extLst>
          </p:cNvPr>
          <p:cNvSpPr txBox="1"/>
          <p:nvPr/>
        </p:nvSpPr>
        <p:spPr>
          <a:xfrm>
            <a:off x="390345" y="6169709"/>
            <a:ext cx="10884380" cy="369332"/>
          </a:xfrm>
          <a:prstGeom prst="rect">
            <a:avLst/>
          </a:prstGeom>
          <a:noFill/>
        </p:spPr>
        <p:txBody>
          <a:bodyPr wrap="square">
            <a:spAutoFit/>
          </a:bodyPr>
          <a:lstStyle/>
          <a:p>
            <a:r>
              <a:rPr lang="en-IN" dirty="0"/>
              <a:t>https://docs.aws.amazon.com/amazondynamodb/latest/developerguide/GettingStartedDynamoDB.html</a:t>
            </a:r>
          </a:p>
        </p:txBody>
      </p:sp>
    </p:spTree>
    <p:extLst>
      <p:ext uri="{BB962C8B-B14F-4D97-AF65-F5344CB8AC3E}">
        <p14:creationId xmlns:p14="http://schemas.microsoft.com/office/powerpoint/2010/main" val="2980869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908C-D2BC-D908-8D8B-4D78F6B98FB6}"/>
              </a:ext>
            </a:extLst>
          </p:cNvPr>
          <p:cNvSpPr>
            <a:spLocks noGrp="1"/>
          </p:cNvSpPr>
          <p:nvPr>
            <p:ph type="title"/>
          </p:nvPr>
        </p:nvSpPr>
        <p:spPr/>
        <p:txBody>
          <a:bodyPr/>
          <a:lstStyle/>
          <a:p>
            <a:r>
              <a:rPr lang="en-US" b="0" i="0" dirty="0">
                <a:solidFill>
                  <a:srgbClr val="16191F"/>
                </a:solidFill>
                <a:effectLst/>
                <a:latin typeface="Amazon Ember"/>
              </a:rPr>
              <a:t>Core components of Amazon DynamoDB</a:t>
            </a:r>
            <a:endParaRPr lang="en-IN" dirty="0"/>
          </a:p>
        </p:txBody>
      </p:sp>
      <p:sp>
        <p:nvSpPr>
          <p:cNvPr id="3" name="Content Placeholder 2">
            <a:extLst>
              <a:ext uri="{FF2B5EF4-FFF2-40B4-BE49-F238E27FC236}">
                <a16:creationId xmlns:a16="http://schemas.microsoft.com/office/drawing/2014/main" id="{D2C63759-B2B6-56E9-DE92-9D4BB3923DA6}"/>
              </a:ext>
            </a:extLst>
          </p:cNvPr>
          <p:cNvSpPr>
            <a:spLocks noGrp="1"/>
          </p:cNvSpPr>
          <p:nvPr>
            <p:ph idx="1"/>
          </p:nvPr>
        </p:nvSpPr>
        <p:spPr/>
        <p:txBody>
          <a:bodyPr/>
          <a:lstStyle/>
          <a:p>
            <a:r>
              <a:rPr lang="en-US" b="0" i="0" dirty="0">
                <a:solidFill>
                  <a:srgbClr val="16191F"/>
                </a:solidFill>
                <a:effectLst/>
                <a:latin typeface="Amazon Ember"/>
              </a:rPr>
              <a:t>In DynamoDB, tables, items, and attributes are the core components that you work with. </a:t>
            </a:r>
          </a:p>
          <a:p>
            <a:r>
              <a:rPr lang="en-US" b="0" i="0" dirty="0">
                <a:solidFill>
                  <a:srgbClr val="16191F"/>
                </a:solidFill>
                <a:effectLst/>
                <a:latin typeface="Amazon Ember"/>
              </a:rPr>
              <a:t>A </a:t>
            </a:r>
            <a:r>
              <a:rPr lang="en-US" b="0" i="1" dirty="0">
                <a:solidFill>
                  <a:srgbClr val="16191F"/>
                </a:solidFill>
                <a:effectLst/>
                <a:latin typeface="Amazon Ember"/>
              </a:rPr>
              <a:t>table</a:t>
            </a:r>
            <a:r>
              <a:rPr lang="en-US" b="0" i="0" dirty="0">
                <a:solidFill>
                  <a:srgbClr val="16191F"/>
                </a:solidFill>
                <a:effectLst/>
                <a:latin typeface="Amazon Ember"/>
              </a:rPr>
              <a:t> is a collection of </a:t>
            </a:r>
            <a:r>
              <a:rPr lang="en-US" b="0" i="1" dirty="0">
                <a:solidFill>
                  <a:srgbClr val="16191F"/>
                </a:solidFill>
                <a:effectLst/>
                <a:latin typeface="Amazon Ember"/>
              </a:rPr>
              <a:t>items</a:t>
            </a:r>
            <a:r>
              <a:rPr lang="en-US" b="0" i="0" dirty="0">
                <a:solidFill>
                  <a:srgbClr val="16191F"/>
                </a:solidFill>
                <a:effectLst/>
                <a:latin typeface="Amazon Ember"/>
              </a:rPr>
              <a:t>, and each item is a collection of </a:t>
            </a:r>
            <a:r>
              <a:rPr lang="en-US" b="0" i="1" dirty="0">
                <a:solidFill>
                  <a:srgbClr val="16191F"/>
                </a:solidFill>
                <a:effectLst/>
                <a:latin typeface="Amazon Ember"/>
              </a:rPr>
              <a:t>attributes</a:t>
            </a:r>
            <a:r>
              <a:rPr lang="en-US" b="0" i="0" dirty="0">
                <a:solidFill>
                  <a:srgbClr val="16191F"/>
                </a:solidFill>
                <a:effectLst/>
                <a:latin typeface="Amazon Ember"/>
              </a:rPr>
              <a:t>. DynamoDB uses primary keys to uniquely identify each item in a table and secondary indexes to provide more querying flexibility. </a:t>
            </a:r>
          </a:p>
          <a:p>
            <a:r>
              <a:rPr lang="en-US" b="0" i="0" dirty="0">
                <a:solidFill>
                  <a:srgbClr val="16191F"/>
                </a:solidFill>
                <a:effectLst/>
                <a:latin typeface="Amazon Ember"/>
              </a:rPr>
              <a:t>You can use DynamoDB Streams to capture data modification events in DynamoDB tables.</a:t>
            </a:r>
            <a:endParaRPr lang="en-IN" dirty="0"/>
          </a:p>
        </p:txBody>
      </p:sp>
    </p:spTree>
    <p:extLst>
      <p:ext uri="{BB962C8B-B14F-4D97-AF65-F5344CB8AC3E}">
        <p14:creationId xmlns:p14="http://schemas.microsoft.com/office/powerpoint/2010/main" val="94108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B2F3-94FD-3ED8-C8B5-367C6068C531}"/>
              </a:ext>
            </a:extLst>
          </p:cNvPr>
          <p:cNvSpPr>
            <a:spLocks noGrp="1"/>
          </p:cNvSpPr>
          <p:nvPr>
            <p:ph type="title"/>
          </p:nvPr>
        </p:nvSpPr>
        <p:spPr/>
        <p:txBody>
          <a:bodyPr/>
          <a:lstStyle/>
          <a:p>
            <a:r>
              <a:rPr lang="en-IN" b="1" i="0" dirty="0">
                <a:solidFill>
                  <a:srgbClr val="16191F"/>
                </a:solidFill>
                <a:effectLst/>
                <a:latin typeface="Amazon Ember"/>
              </a:rPr>
              <a:t>Tables, items, and attributes</a:t>
            </a:r>
            <a:endParaRPr lang="en-IN" dirty="0"/>
          </a:p>
        </p:txBody>
      </p:sp>
      <p:sp>
        <p:nvSpPr>
          <p:cNvPr id="3" name="Content Placeholder 2">
            <a:extLst>
              <a:ext uri="{FF2B5EF4-FFF2-40B4-BE49-F238E27FC236}">
                <a16:creationId xmlns:a16="http://schemas.microsoft.com/office/drawing/2014/main" id="{C8ABA0F0-799B-342B-C88A-8C90439FE8AB}"/>
              </a:ext>
            </a:extLst>
          </p:cNvPr>
          <p:cNvSpPr>
            <a:spLocks noGrp="1"/>
          </p:cNvSpPr>
          <p:nvPr>
            <p:ph idx="1"/>
          </p:nvPr>
        </p:nvSpPr>
        <p:spPr>
          <a:xfrm>
            <a:off x="362309" y="1483742"/>
            <a:ext cx="11447253" cy="5124091"/>
          </a:xfrm>
        </p:spPr>
        <p:txBody>
          <a:bodyPr>
            <a:normAutofit fontScale="92500" lnSpcReduction="20000"/>
          </a:bodyPr>
          <a:lstStyle/>
          <a:p>
            <a:pPr algn="l"/>
            <a:r>
              <a:rPr lang="en-US" b="0" i="0" dirty="0">
                <a:solidFill>
                  <a:srgbClr val="16191F"/>
                </a:solidFill>
                <a:effectLst/>
                <a:latin typeface="Amazon Ember"/>
              </a:rPr>
              <a:t>The following are the basic DynamoDB components:</a:t>
            </a:r>
          </a:p>
          <a:p>
            <a:pPr algn="l">
              <a:buFont typeface="Arial" panose="020B0604020202020204" pitchFamily="34" charset="0"/>
              <a:buChar char="•"/>
            </a:pPr>
            <a:r>
              <a:rPr lang="en-US" b="1" i="0" dirty="0">
                <a:solidFill>
                  <a:srgbClr val="16191F"/>
                </a:solidFill>
                <a:effectLst/>
                <a:latin typeface="Amazon Ember"/>
              </a:rPr>
              <a:t>Tables</a:t>
            </a:r>
            <a:r>
              <a:rPr lang="en-US" b="0" i="0" dirty="0">
                <a:solidFill>
                  <a:srgbClr val="16191F"/>
                </a:solidFill>
                <a:effectLst/>
                <a:latin typeface="Amazon Ember"/>
              </a:rPr>
              <a:t> – Similar to other database systems, DynamoDB stores data in tables. A </a:t>
            </a:r>
            <a:r>
              <a:rPr lang="en-US" b="0" i="1" dirty="0">
                <a:solidFill>
                  <a:srgbClr val="16191F"/>
                </a:solidFill>
                <a:effectLst/>
                <a:latin typeface="Amazon Ember"/>
              </a:rPr>
              <a:t>table</a:t>
            </a:r>
            <a:r>
              <a:rPr lang="en-US" b="0" i="0" dirty="0">
                <a:solidFill>
                  <a:srgbClr val="16191F"/>
                </a:solidFill>
                <a:effectLst/>
                <a:latin typeface="Amazon Ember"/>
              </a:rPr>
              <a:t> is a collection of data. </a:t>
            </a:r>
          </a:p>
          <a:p>
            <a:pPr algn="l">
              <a:buFont typeface="Arial" panose="020B0604020202020204" pitchFamily="34" charset="0"/>
              <a:buChar char="•"/>
            </a:pPr>
            <a:r>
              <a:rPr lang="en-US" b="1" i="0" dirty="0">
                <a:solidFill>
                  <a:srgbClr val="16191F"/>
                </a:solidFill>
                <a:effectLst/>
                <a:latin typeface="Amazon Ember"/>
              </a:rPr>
              <a:t>Items</a:t>
            </a:r>
            <a:r>
              <a:rPr lang="en-US" b="0" i="0" dirty="0">
                <a:solidFill>
                  <a:srgbClr val="16191F"/>
                </a:solidFill>
                <a:effectLst/>
                <a:latin typeface="Amazon Ember"/>
              </a:rPr>
              <a:t> – Each table contains zero or more items. An </a:t>
            </a:r>
            <a:r>
              <a:rPr lang="en-US" b="0" i="1" dirty="0">
                <a:solidFill>
                  <a:srgbClr val="16191F"/>
                </a:solidFill>
                <a:effectLst/>
                <a:latin typeface="Amazon Ember"/>
              </a:rPr>
              <a:t>item</a:t>
            </a:r>
            <a:r>
              <a:rPr lang="en-US" b="0" i="0" dirty="0">
                <a:solidFill>
                  <a:srgbClr val="16191F"/>
                </a:solidFill>
                <a:effectLst/>
                <a:latin typeface="Amazon Ember"/>
              </a:rPr>
              <a:t> is a group of attributes that is uniquely identifiable among all of the other items. In a </a:t>
            </a:r>
            <a:r>
              <a:rPr lang="en-US" b="0" i="1" dirty="0">
                <a:solidFill>
                  <a:srgbClr val="16191F"/>
                </a:solidFill>
                <a:effectLst/>
                <a:latin typeface="Amazon Ember"/>
              </a:rPr>
              <a:t>People</a:t>
            </a:r>
            <a:r>
              <a:rPr lang="en-US" b="0" i="0" dirty="0">
                <a:solidFill>
                  <a:srgbClr val="16191F"/>
                </a:solidFill>
                <a:effectLst/>
                <a:latin typeface="Amazon Ember"/>
              </a:rPr>
              <a:t> table, each item represents a person. For a </a:t>
            </a:r>
            <a:r>
              <a:rPr lang="en-US" b="0" i="1" dirty="0">
                <a:solidFill>
                  <a:srgbClr val="16191F"/>
                </a:solidFill>
                <a:effectLst/>
                <a:latin typeface="Amazon Ember"/>
              </a:rPr>
              <a:t>Cars</a:t>
            </a:r>
            <a:r>
              <a:rPr lang="en-US" b="0" i="0" dirty="0">
                <a:solidFill>
                  <a:srgbClr val="16191F"/>
                </a:solidFill>
                <a:effectLst/>
                <a:latin typeface="Amazon Ember"/>
              </a:rPr>
              <a:t> table, each item represents one vehicle. Items in DynamoDB are similar in many ways to rows, records, or tuples in other database systems. In DynamoDB, there is no limit to the number of items you can store in a table.</a:t>
            </a:r>
          </a:p>
          <a:p>
            <a:pPr algn="l">
              <a:buFont typeface="Arial" panose="020B0604020202020204" pitchFamily="34" charset="0"/>
              <a:buChar char="•"/>
            </a:pPr>
            <a:r>
              <a:rPr lang="en-US" b="1" i="0" dirty="0">
                <a:solidFill>
                  <a:srgbClr val="16191F"/>
                </a:solidFill>
                <a:effectLst/>
                <a:latin typeface="Amazon Ember"/>
              </a:rPr>
              <a:t>Attributes</a:t>
            </a:r>
            <a:r>
              <a:rPr lang="en-US" b="0" i="0" dirty="0">
                <a:solidFill>
                  <a:srgbClr val="16191F"/>
                </a:solidFill>
                <a:effectLst/>
                <a:latin typeface="Amazon Ember"/>
              </a:rPr>
              <a:t> – Each item is composed of one or more attributes. An </a:t>
            </a:r>
            <a:r>
              <a:rPr lang="en-US" b="0" i="1" dirty="0">
                <a:solidFill>
                  <a:srgbClr val="16191F"/>
                </a:solidFill>
                <a:effectLst/>
                <a:latin typeface="Amazon Ember"/>
              </a:rPr>
              <a:t>attribute</a:t>
            </a:r>
            <a:r>
              <a:rPr lang="en-US" b="0" i="0" dirty="0">
                <a:solidFill>
                  <a:srgbClr val="16191F"/>
                </a:solidFill>
                <a:effectLst/>
                <a:latin typeface="Amazon Ember"/>
              </a:rPr>
              <a:t> is a fundamental data element, something that does not need to be broken down any further. For example, an item in a </a:t>
            </a:r>
            <a:r>
              <a:rPr lang="en-US" b="0" i="1" dirty="0">
                <a:solidFill>
                  <a:srgbClr val="16191F"/>
                </a:solidFill>
                <a:effectLst/>
                <a:latin typeface="Amazon Ember"/>
              </a:rPr>
              <a:t>People</a:t>
            </a:r>
            <a:r>
              <a:rPr lang="en-US" b="0" i="0" dirty="0">
                <a:solidFill>
                  <a:srgbClr val="16191F"/>
                </a:solidFill>
                <a:effectLst/>
                <a:latin typeface="Amazon Ember"/>
              </a:rPr>
              <a:t> table contains attributes called </a:t>
            </a:r>
            <a:r>
              <a:rPr lang="en-US" b="0" i="1" dirty="0" err="1">
                <a:solidFill>
                  <a:srgbClr val="16191F"/>
                </a:solidFill>
                <a:effectLst/>
                <a:latin typeface="Amazon Ember"/>
              </a:rPr>
              <a:t>PersonID</a:t>
            </a:r>
            <a:r>
              <a:rPr lang="en-US" b="0" i="0" dirty="0">
                <a:solidFill>
                  <a:srgbClr val="16191F"/>
                </a:solidFill>
                <a:effectLst/>
                <a:latin typeface="Amazon Ember"/>
              </a:rPr>
              <a:t>, </a:t>
            </a:r>
            <a:r>
              <a:rPr lang="en-US" b="0" i="1" dirty="0" err="1">
                <a:solidFill>
                  <a:srgbClr val="16191F"/>
                </a:solidFill>
                <a:effectLst/>
                <a:latin typeface="Amazon Ember"/>
              </a:rPr>
              <a:t>LastName</a:t>
            </a:r>
            <a:r>
              <a:rPr lang="en-US" b="0" i="0" dirty="0">
                <a:solidFill>
                  <a:srgbClr val="16191F"/>
                </a:solidFill>
                <a:effectLst/>
                <a:latin typeface="Amazon Ember"/>
              </a:rPr>
              <a:t>, </a:t>
            </a:r>
            <a:r>
              <a:rPr lang="en-US" b="0" i="1" dirty="0">
                <a:solidFill>
                  <a:srgbClr val="16191F"/>
                </a:solidFill>
                <a:effectLst/>
                <a:latin typeface="Amazon Ember"/>
              </a:rPr>
              <a:t>FirstName</a:t>
            </a:r>
            <a:r>
              <a:rPr lang="en-US" b="0" i="0" dirty="0">
                <a:solidFill>
                  <a:srgbClr val="16191F"/>
                </a:solidFill>
                <a:effectLst/>
                <a:latin typeface="Amazon Ember"/>
              </a:rPr>
              <a:t>, and so on. For a </a:t>
            </a:r>
            <a:r>
              <a:rPr lang="en-US" b="0" i="1" dirty="0">
                <a:solidFill>
                  <a:srgbClr val="16191F"/>
                </a:solidFill>
                <a:effectLst/>
                <a:latin typeface="Amazon Ember"/>
              </a:rPr>
              <a:t>Department</a:t>
            </a:r>
            <a:r>
              <a:rPr lang="en-US" b="0" i="0" dirty="0">
                <a:solidFill>
                  <a:srgbClr val="16191F"/>
                </a:solidFill>
                <a:effectLst/>
                <a:latin typeface="Amazon Ember"/>
              </a:rPr>
              <a:t> table, an item might have attributes such as </a:t>
            </a:r>
            <a:r>
              <a:rPr lang="en-US" b="0" i="1" dirty="0" err="1">
                <a:solidFill>
                  <a:srgbClr val="16191F"/>
                </a:solidFill>
                <a:effectLst/>
                <a:latin typeface="Amazon Ember"/>
              </a:rPr>
              <a:t>DepartmentID</a:t>
            </a:r>
            <a:r>
              <a:rPr lang="en-US" b="0" i="0" dirty="0">
                <a:solidFill>
                  <a:srgbClr val="16191F"/>
                </a:solidFill>
                <a:effectLst/>
                <a:latin typeface="Amazon Ember"/>
              </a:rPr>
              <a:t>, </a:t>
            </a:r>
            <a:r>
              <a:rPr lang="en-US" b="0" i="1" dirty="0">
                <a:solidFill>
                  <a:srgbClr val="16191F"/>
                </a:solidFill>
                <a:effectLst/>
                <a:latin typeface="Amazon Ember"/>
              </a:rPr>
              <a:t>Name</a:t>
            </a:r>
            <a:r>
              <a:rPr lang="en-US" b="0" i="0" dirty="0">
                <a:solidFill>
                  <a:srgbClr val="16191F"/>
                </a:solidFill>
                <a:effectLst/>
                <a:latin typeface="Amazon Ember"/>
              </a:rPr>
              <a:t>, </a:t>
            </a:r>
            <a:r>
              <a:rPr lang="en-US" b="0" i="1" dirty="0">
                <a:solidFill>
                  <a:srgbClr val="16191F"/>
                </a:solidFill>
                <a:effectLst/>
                <a:latin typeface="Amazon Ember"/>
              </a:rPr>
              <a:t>Manager</a:t>
            </a:r>
            <a:r>
              <a:rPr lang="en-US" b="0" i="0" dirty="0">
                <a:solidFill>
                  <a:srgbClr val="16191F"/>
                </a:solidFill>
                <a:effectLst/>
                <a:latin typeface="Amazon Ember"/>
              </a:rPr>
              <a:t>, and so on. Attributes in DynamoDB are similar in many ways to fields or columns in other database systems.</a:t>
            </a:r>
          </a:p>
          <a:p>
            <a:endParaRPr lang="en-IN" dirty="0"/>
          </a:p>
        </p:txBody>
      </p:sp>
    </p:spTree>
    <p:extLst>
      <p:ext uri="{BB962C8B-B14F-4D97-AF65-F5344CB8AC3E}">
        <p14:creationId xmlns:p14="http://schemas.microsoft.com/office/powerpoint/2010/main" val="47251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A610-484A-111F-1D55-626CF9780A61}"/>
              </a:ext>
            </a:extLst>
          </p:cNvPr>
          <p:cNvSpPr>
            <a:spLocks noGrp="1"/>
          </p:cNvSpPr>
          <p:nvPr>
            <p:ph type="title"/>
          </p:nvPr>
        </p:nvSpPr>
        <p:spPr/>
        <p:txBody>
          <a:bodyPr/>
          <a:lstStyle/>
          <a:p>
            <a:r>
              <a:rPr lang="en-US" b="0" i="0" dirty="0">
                <a:solidFill>
                  <a:srgbClr val="16191F"/>
                </a:solidFill>
                <a:effectLst/>
                <a:latin typeface="Amazon Ember"/>
              </a:rPr>
              <a:t>Setting up DynamoDB</a:t>
            </a:r>
            <a:endParaRPr lang="en-IN" dirty="0"/>
          </a:p>
        </p:txBody>
      </p:sp>
      <p:sp>
        <p:nvSpPr>
          <p:cNvPr id="3" name="Content Placeholder 2">
            <a:extLst>
              <a:ext uri="{FF2B5EF4-FFF2-40B4-BE49-F238E27FC236}">
                <a16:creationId xmlns:a16="http://schemas.microsoft.com/office/drawing/2014/main" id="{7EAD5A1E-97BA-0B55-D0DF-5FDE8157E283}"/>
              </a:ext>
            </a:extLst>
          </p:cNvPr>
          <p:cNvSpPr>
            <a:spLocks noGrp="1"/>
          </p:cNvSpPr>
          <p:nvPr>
            <p:ph idx="1"/>
          </p:nvPr>
        </p:nvSpPr>
        <p:spPr/>
        <p:txBody>
          <a:bodyPr>
            <a:normAutofit fontScale="85000" lnSpcReduction="20000"/>
          </a:bodyPr>
          <a:lstStyle/>
          <a:p>
            <a:endParaRPr lang="en-IN" dirty="0"/>
          </a:p>
          <a:p>
            <a:pPr algn="l"/>
            <a:r>
              <a:rPr lang="en-US" b="0" i="0" dirty="0">
                <a:solidFill>
                  <a:srgbClr val="16191F"/>
                </a:solidFill>
                <a:effectLst/>
                <a:latin typeface="Amazon Ember"/>
              </a:rPr>
              <a:t>To use the DynamoDB service, you must have an AWS account. If you don't already have an account, you are prompted to create one when you sign up. You're not charged for any AWS services that you sign up for unless you use them.</a:t>
            </a:r>
          </a:p>
          <a:p>
            <a:pPr algn="l"/>
            <a:r>
              <a:rPr lang="en-US" b="1" i="0" dirty="0">
                <a:solidFill>
                  <a:srgbClr val="16191F"/>
                </a:solidFill>
                <a:effectLst/>
                <a:latin typeface="Amazon Ember"/>
              </a:rPr>
              <a:t>To sign up for AWS</a:t>
            </a:r>
          </a:p>
          <a:p>
            <a:pPr algn="l">
              <a:buFont typeface="+mj-lt"/>
              <a:buAutoNum type="arabicPeriod"/>
            </a:pPr>
            <a:r>
              <a:rPr lang="en-US" b="0" i="0" dirty="0">
                <a:solidFill>
                  <a:srgbClr val="16191F"/>
                </a:solidFill>
                <a:effectLst/>
                <a:latin typeface="Amazon Ember"/>
              </a:rPr>
              <a:t>Open </a:t>
            </a:r>
            <a:r>
              <a:rPr lang="en-US" b="0" i="0" u="none" strike="noStrike" dirty="0">
                <a:solidFill>
                  <a:srgbClr val="16191F"/>
                </a:solidFill>
                <a:effectLst/>
                <a:latin typeface="Amazon Ember"/>
                <a:hlinkClick r:id="rId2"/>
              </a:rPr>
              <a:t>https://portal.aws.amazon.com/billing/signup</a:t>
            </a:r>
            <a:r>
              <a:rPr lang="en-US" b="0" i="0" dirty="0">
                <a:solidFill>
                  <a:srgbClr val="16191F"/>
                </a:solidFill>
                <a:effectLst/>
                <a:latin typeface="Amazon Ember"/>
              </a:rPr>
              <a:t>.</a:t>
            </a:r>
          </a:p>
          <a:p>
            <a:pPr algn="l">
              <a:buFont typeface="+mj-lt"/>
              <a:buAutoNum type="arabicPeriod"/>
            </a:pPr>
            <a:r>
              <a:rPr lang="en-US" b="0" i="0" dirty="0">
                <a:solidFill>
                  <a:srgbClr val="16191F"/>
                </a:solidFill>
                <a:effectLst/>
                <a:latin typeface="Amazon Ember"/>
              </a:rPr>
              <a:t>Follow the online instructions.</a:t>
            </a:r>
          </a:p>
          <a:p>
            <a:pPr algn="l">
              <a:buFont typeface="+mj-lt"/>
              <a:buAutoNum type="arabicPeriod"/>
            </a:pPr>
            <a:r>
              <a:rPr lang="en-US" b="0" i="0" dirty="0">
                <a:solidFill>
                  <a:srgbClr val="16191F"/>
                </a:solidFill>
                <a:effectLst/>
                <a:latin typeface="Amazon Ember"/>
              </a:rPr>
              <a:t>Part of the sign-up procedure involves receiving a phone call and entering a verification code on the phone keypad.</a:t>
            </a:r>
          </a:p>
          <a:p>
            <a:pPr algn="l">
              <a:buFont typeface="+mj-lt"/>
              <a:buAutoNum type="arabicPeriod"/>
            </a:pPr>
            <a:r>
              <a:rPr lang="en-US" b="0" i="0" dirty="0">
                <a:solidFill>
                  <a:srgbClr val="16191F"/>
                </a:solidFill>
                <a:effectLst/>
                <a:latin typeface="Amazon Ember"/>
              </a:rPr>
              <a:t>When you sign up for an AWS account, an </a:t>
            </a:r>
            <a:r>
              <a:rPr lang="en-US" b="0" i="1" dirty="0">
                <a:solidFill>
                  <a:srgbClr val="16191F"/>
                </a:solidFill>
                <a:effectLst/>
                <a:latin typeface="Amazon Ember"/>
              </a:rPr>
              <a:t>AWS account root user</a:t>
            </a:r>
            <a:r>
              <a:rPr lang="en-US" b="0" i="0" dirty="0">
                <a:solidFill>
                  <a:srgbClr val="16191F"/>
                </a:solidFill>
                <a:effectLst/>
                <a:latin typeface="Amazon Ember"/>
              </a:rPr>
              <a:t> is created. The root user has access to all AWS services and resources in the account. As a security best practice, </a:t>
            </a:r>
            <a:r>
              <a:rPr lang="en-US" b="0" i="0" u="none" strike="noStrike" dirty="0">
                <a:solidFill>
                  <a:srgbClr val="16191F"/>
                </a:solidFill>
                <a:effectLst/>
                <a:latin typeface="Amazon Ember"/>
                <a:hlinkClick r:id="rId3"/>
              </a:rPr>
              <a:t>assign administrative access to an administrative user</a:t>
            </a:r>
            <a:r>
              <a:rPr lang="en-US" b="0" i="0" dirty="0">
                <a:solidFill>
                  <a:srgbClr val="16191F"/>
                </a:solidFill>
                <a:effectLst/>
                <a:latin typeface="Amazon Ember"/>
              </a:rPr>
              <a:t>, and use only the root user to perform </a:t>
            </a:r>
            <a:r>
              <a:rPr lang="en-US" b="0" i="0" u="none" strike="noStrike" dirty="0">
                <a:solidFill>
                  <a:srgbClr val="16191F"/>
                </a:solidFill>
                <a:effectLst/>
                <a:latin typeface="Amazon Ember"/>
                <a:hlinkClick r:id="rId4"/>
              </a:rPr>
              <a:t>tasks that require root user access</a:t>
            </a:r>
            <a:r>
              <a:rPr lang="en-US" b="0" i="0" dirty="0">
                <a:solidFill>
                  <a:srgbClr val="16191F"/>
                </a:solidFill>
                <a:effectLst/>
                <a:latin typeface="Amazon Ember"/>
              </a:rPr>
              <a:t>.</a:t>
            </a:r>
          </a:p>
          <a:p>
            <a:endParaRPr lang="en-IN" dirty="0"/>
          </a:p>
        </p:txBody>
      </p:sp>
    </p:spTree>
    <p:extLst>
      <p:ext uri="{BB962C8B-B14F-4D97-AF65-F5344CB8AC3E}">
        <p14:creationId xmlns:p14="http://schemas.microsoft.com/office/powerpoint/2010/main" val="323514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3D2F-5203-9138-6AC7-B65D822FE2EA}"/>
              </a:ext>
            </a:extLst>
          </p:cNvPr>
          <p:cNvSpPr>
            <a:spLocks noGrp="1"/>
          </p:cNvSpPr>
          <p:nvPr>
            <p:ph type="title"/>
          </p:nvPr>
        </p:nvSpPr>
        <p:spPr/>
        <p:txBody>
          <a:bodyPr/>
          <a:lstStyle/>
          <a:p>
            <a:r>
              <a:rPr lang="en-IN" dirty="0"/>
              <a:t>Create a table</a:t>
            </a:r>
          </a:p>
        </p:txBody>
      </p:sp>
      <p:pic>
        <p:nvPicPr>
          <p:cNvPr id="5" name="Content Placeholder 4">
            <a:extLst>
              <a:ext uri="{FF2B5EF4-FFF2-40B4-BE49-F238E27FC236}">
                <a16:creationId xmlns:a16="http://schemas.microsoft.com/office/drawing/2014/main" id="{EA9110F3-4DC0-4D2E-8E68-6C2756EC7DC7}"/>
              </a:ext>
            </a:extLst>
          </p:cNvPr>
          <p:cNvPicPr>
            <a:picLocks noGrp="1" noChangeAspect="1"/>
          </p:cNvPicPr>
          <p:nvPr>
            <p:ph idx="1"/>
          </p:nvPr>
        </p:nvPicPr>
        <p:blipFill>
          <a:blip r:embed="rId2"/>
          <a:stretch>
            <a:fillRect/>
          </a:stretch>
        </p:blipFill>
        <p:spPr>
          <a:xfrm>
            <a:off x="3755761" y="1825625"/>
            <a:ext cx="4680477" cy="4351338"/>
          </a:xfrm>
        </p:spPr>
      </p:pic>
    </p:spTree>
    <p:extLst>
      <p:ext uri="{BB962C8B-B14F-4D97-AF65-F5344CB8AC3E}">
        <p14:creationId xmlns:p14="http://schemas.microsoft.com/office/powerpoint/2010/main" val="395232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F22B-D6C9-380A-C85E-BD2AB20CD1D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BDC529E-358C-8ACB-729C-42958854035B}"/>
              </a:ext>
            </a:extLst>
          </p:cNvPr>
          <p:cNvPicPr>
            <a:picLocks noGrp="1" noChangeAspect="1"/>
          </p:cNvPicPr>
          <p:nvPr>
            <p:ph idx="1"/>
          </p:nvPr>
        </p:nvPicPr>
        <p:blipFill>
          <a:blip r:embed="rId2"/>
          <a:stretch>
            <a:fillRect/>
          </a:stretch>
        </p:blipFill>
        <p:spPr>
          <a:xfrm>
            <a:off x="3624757" y="1825625"/>
            <a:ext cx="4942486" cy="4351338"/>
          </a:xfrm>
        </p:spPr>
      </p:pic>
    </p:spTree>
    <p:extLst>
      <p:ext uri="{BB962C8B-B14F-4D97-AF65-F5344CB8AC3E}">
        <p14:creationId xmlns:p14="http://schemas.microsoft.com/office/powerpoint/2010/main" val="4092938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3BB2-CB88-5D64-4C0F-C8F245BE916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1B1C123-FA41-B737-D6D0-01DC6E782C82}"/>
              </a:ext>
            </a:extLst>
          </p:cNvPr>
          <p:cNvPicPr>
            <a:picLocks noGrp="1" noChangeAspect="1"/>
          </p:cNvPicPr>
          <p:nvPr>
            <p:ph idx="1"/>
          </p:nvPr>
        </p:nvPicPr>
        <p:blipFill>
          <a:blip r:embed="rId2"/>
          <a:stretch>
            <a:fillRect/>
          </a:stretch>
        </p:blipFill>
        <p:spPr>
          <a:xfrm>
            <a:off x="2266415" y="2519950"/>
            <a:ext cx="7659169" cy="2962688"/>
          </a:xfrm>
        </p:spPr>
      </p:pic>
    </p:spTree>
    <p:extLst>
      <p:ext uri="{BB962C8B-B14F-4D97-AF65-F5344CB8AC3E}">
        <p14:creationId xmlns:p14="http://schemas.microsoft.com/office/powerpoint/2010/main" val="288341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6580-A5AE-3F52-6E9C-D7AC04350B0C}"/>
              </a:ext>
            </a:extLst>
          </p:cNvPr>
          <p:cNvSpPr>
            <a:spLocks noGrp="1"/>
          </p:cNvSpPr>
          <p:nvPr>
            <p:ph type="title"/>
          </p:nvPr>
        </p:nvSpPr>
        <p:spPr/>
        <p:txBody>
          <a:bodyPr/>
          <a:lstStyle/>
          <a:p>
            <a:r>
              <a:rPr lang="en-IN" dirty="0"/>
              <a:t>Relational Databases</a:t>
            </a:r>
          </a:p>
        </p:txBody>
      </p:sp>
      <p:sp>
        <p:nvSpPr>
          <p:cNvPr id="3" name="Content Placeholder 2">
            <a:extLst>
              <a:ext uri="{FF2B5EF4-FFF2-40B4-BE49-F238E27FC236}">
                <a16:creationId xmlns:a16="http://schemas.microsoft.com/office/drawing/2014/main" id="{950BA2AD-D674-BC5D-170C-4AB6541AF689}"/>
              </a:ext>
            </a:extLst>
          </p:cNvPr>
          <p:cNvSpPr>
            <a:spLocks noGrp="1"/>
          </p:cNvSpPr>
          <p:nvPr>
            <p:ph idx="1"/>
          </p:nvPr>
        </p:nvSpPr>
        <p:spPr>
          <a:xfrm>
            <a:off x="838200" y="1311964"/>
            <a:ext cx="10515600" cy="5297557"/>
          </a:xfrm>
        </p:spPr>
        <p:txBody>
          <a:bodyPr>
            <a:normAutofit lnSpcReduction="10000"/>
          </a:bodyPr>
          <a:lstStyle/>
          <a:p>
            <a:pPr algn="just"/>
            <a:r>
              <a:rPr lang="en-US" dirty="0"/>
              <a:t>A relational database contains at least one table, which you can visualize as a spreadsheet with columns and rows. </a:t>
            </a:r>
          </a:p>
          <a:p>
            <a:pPr algn="just"/>
            <a:r>
              <a:rPr lang="en-US" dirty="0"/>
              <a:t>In a relational database table, columns may also be called attributes, and rows may also be called records or tuples.</a:t>
            </a:r>
          </a:p>
          <a:p>
            <a:pPr algn="just"/>
            <a:r>
              <a:rPr lang="en-IN" b="1" dirty="0"/>
              <a:t>Columns and Attributes</a:t>
            </a:r>
          </a:p>
          <a:p>
            <a:pPr algn="just"/>
            <a:r>
              <a:rPr lang="en-US" dirty="0"/>
              <a:t>Before you can add data to a relational database table, you must predefine each column’s name and what data types it can accept. </a:t>
            </a:r>
          </a:p>
          <a:p>
            <a:pPr algn="just"/>
            <a:r>
              <a:rPr lang="en-US" dirty="0"/>
              <a:t>Columns are ordered, and you can’t change the order after you create the table. The </a:t>
            </a:r>
            <a:r>
              <a:rPr lang="en-US" b="1" dirty="0">
                <a:solidFill>
                  <a:srgbClr val="FF0000"/>
                </a:solidFill>
              </a:rPr>
              <a:t>ordering</a:t>
            </a:r>
            <a:r>
              <a:rPr lang="en-US" dirty="0"/>
              <a:t> creates a relationship between attributes in the table, which is where the term </a:t>
            </a:r>
            <a:r>
              <a:rPr lang="en-US" dirty="0">
                <a:solidFill>
                  <a:srgbClr val="FF0000"/>
                </a:solidFill>
              </a:rPr>
              <a:t>relational database </a:t>
            </a:r>
            <a:r>
              <a:rPr lang="en-US" dirty="0"/>
              <a:t>comes from. </a:t>
            </a:r>
          </a:p>
          <a:p>
            <a:pPr algn="just"/>
            <a:r>
              <a:rPr lang="en-US" dirty="0"/>
              <a:t>Refer to Table 5.1 for an example of a relational database table containing employee records.</a:t>
            </a:r>
            <a:endParaRPr lang="en-IN" b="1" dirty="0"/>
          </a:p>
        </p:txBody>
      </p:sp>
    </p:spTree>
    <p:extLst>
      <p:ext uri="{BB962C8B-B14F-4D97-AF65-F5344CB8AC3E}">
        <p14:creationId xmlns:p14="http://schemas.microsoft.com/office/powerpoint/2010/main" val="3565651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618A-DFC3-106D-AF81-0CF502C2E0CC}"/>
              </a:ext>
            </a:extLst>
          </p:cNvPr>
          <p:cNvSpPr>
            <a:spLocks noGrp="1"/>
          </p:cNvSpPr>
          <p:nvPr>
            <p:ph type="title"/>
          </p:nvPr>
        </p:nvSpPr>
        <p:spPr/>
        <p:txBody>
          <a:bodyPr/>
          <a:lstStyle/>
          <a:p>
            <a:r>
              <a:rPr lang="en-IN" dirty="0"/>
              <a:t>Click on view items</a:t>
            </a:r>
          </a:p>
        </p:txBody>
      </p:sp>
      <p:pic>
        <p:nvPicPr>
          <p:cNvPr id="5" name="Content Placeholder 4">
            <a:extLst>
              <a:ext uri="{FF2B5EF4-FFF2-40B4-BE49-F238E27FC236}">
                <a16:creationId xmlns:a16="http://schemas.microsoft.com/office/drawing/2014/main" id="{6729867F-6597-E7EC-1008-7D8434B684C9}"/>
              </a:ext>
            </a:extLst>
          </p:cNvPr>
          <p:cNvPicPr>
            <a:picLocks noGrp="1" noChangeAspect="1"/>
          </p:cNvPicPr>
          <p:nvPr>
            <p:ph idx="1"/>
          </p:nvPr>
        </p:nvPicPr>
        <p:blipFill>
          <a:blip r:embed="rId2"/>
          <a:stretch>
            <a:fillRect/>
          </a:stretch>
        </p:blipFill>
        <p:spPr>
          <a:xfrm>
            <a:off x="1189940" y="1834054"/>
            <a:ext cx="9812119" cy="4334480"/>
          </a:xfrm>
        </p:spPr>
      </p:pic>
    </p:spTree>
    <p:extLst>
      <p:ext uri="{BB962C8B-B14F-4D97-AF65-F5344CB8AC3E}">
        <p14:creationId xmlns:p14="http://schemas.microsoft.com/office/powerpoint/2010/main" val="1011704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7FF0-A2C8-05B2-C091-898A93C8B761}"/>
              </a:ext>
            </a:extLst>
          </p:cNvPr>
          <p:cNvSpPr>
            <a:spLocks noGrp="1"/>
          </p:cNvSpPr>
          <p:nvPr>
            <p:ph type="title"/>
          </p:nvPr>
        </p:nvSpPr>
        <p:spPr/>
        <p:txBody>
          <a:bodyPr/>
          <a:lstStyle/>
          <a:p>
            <a:r>
              <a:rPr lang="en-IN" dirty="0"/>
              <a:t>Can create item</a:t>
            </a:r>
          </a:p>
        </p:txBody>
      </p:sp>
      <p:pic>
        <p:nvPicPr>
          <p:cNvPr id="5" name="Content Placeholder 4">
            <a:extLst>
              <a:ext uri="{FF2B5EF4-FFF2-40B4-BE49-F238E27FC236}">
                <a16:creationId xmlns:a16="http://schemas.microsoft.com/office/drawing/2014/main" id="{16B4CEF8-EF8F-FE30-3A52-45AA8AA3726C}"/>
              </a:ext>
            </a:extLst>
          </p:cNvPr>
          <p:cNvPicPr>
            <a:picLocks noGrp="1" noChangeAspect="1"/>
          </p:cNvPicPr>
          <p:nvPr>
            <p:ph idx="1"/>
          </p:nvPr>
        </p:nvPicPr>
        <p:blipFill>
          <a:blip r:embed="rId2"/>
          <a:stretch>
            <a:fillRect/>
          </a:stretch>
        </p:blipFill>
        <p:spPr>
          <a:xfrm>
            <a:off x="1323309" y="1843580"/>
            <a:ext cx="9545382" cy="4315427"/>
          </a:xfrm>
        </p:spPr>
      </p:pic>
    </p:spTree>
    <p:extLst>
      <p:ext uri="{BB962C8B-B14F-4D97-AF65-F5344CB8AC3E}">
        <p14:creationId xmlns:p14="http://schemas.microsoft.com/office/powerpoint/2010/main" val="2877379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8F65-E649-38A8-5B7B-0F6336C9BC1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421E1E3-44A8-8DC2-099D-5F9B16D0D961}"/>
              </a:ext>
            </a:extLst>
          </p:cNvPr>
          <p:cNvPicPr>
            <a:picLocks noGrp="1" noChangeAspect="1"/>
          </p:cNvPicPr>
          <p:nvPr>
            <p:ph idx="1"/>
          </p:nvPr>
        </p:nvPicPr>
        <p:blipFill>
          <a:blip r:embed="rId2"/>
          <a:stretch>
            <a:fillRect/>
          </a:stretch>
        </p:blipFill>
        <p:spPr>
          <a:xfrm>
            <a:off x="891275" y="1825625"/>
            <a:ext cx="10409450" cy="4351338"/>
          </a:xfrm>
        </p:spPr>
      </p:pic>
    </p:spTree>
    <p:extLst>
      <p:ext uri="{BB962C8B-B14F-4D97-AF65-F5344CB8AC3E}">
        <p14:creationId xmlns:p14="http://schemas.microsoft.com/office/powerpoint/2010/main" val="4102563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AE7C-B2DB-FCC4-EC97-CA681D1AE970}"/>
              </a:ext>
            </a:extLst>
          </p:cNvPr>
          <p:cNvSpPr>
            <a:spLocks noGrp="1"/>
          </p:cNvSpPr>
          <p:nvPr>
            <p:ph type="title"/>
          </p:nvPr>
        </p:nvSpPr>
        <p:spPr/>
        <p:txBody>
          <a:bodyPr/>
          <a:lstStyle/>
          <a:p>
            <a:r>
              <a:rPr lang="en-IN" dirty="0"/>
              <a:t>Create an item</a:t>
            </a:r>
          </a:p>
        </p:txBody>
      </p:sp>
      <p:pic>
        <p:nvPicPr>
          <p:cNvPr id="5" name="Content Placeholder 4">
            <a:extLst>
              <a:ext uri="{FF2B5EF4-FFF2-40B4-BE49-F238E27FC236}">
                <a16:creationId xmlns:a16="http://schemas.microsoft.com/office/drawing/2014/main" id="{896192D6-04C5-1CD9-8C24-01594950353C}"/>
              </a:ext>
            </a:extLst>
          </p:cNvPr>
          <p:cNvPicPr>
            <a:picLocks noGrp="1" noChangeAspect="1"/>
          </p:cNvPicPr>
          <p:nvPr>
            <p:ph idx="1"/>
          </p:nvPr>
        </p:nvPicPr>
        <p:blipFill>
          <a:blip r:embed="rId2"/>
          <a:stretch>
            <a:fillRect/>
          </a:stretch>
        </p:blipFill>
        <p:spPr>
          <a:xfrm>
            <a:off x="1279737" y="1757976"/>
            <a:ext cx="9632526" cy="4351338"/>
          </a:xfrm>
        </p:spPr>
      </p:pic>
    </p:spTree>
    <p:extLst>
      <p:ext uri="{BB962C8B-B14F-4D97-AF65-F5344CB8AC3E}">
        <p14:creationId xmlns:p14="http://schemas.microsoft.com/office/powerpoint/2010/main" val="1106707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0A9-84BD-83C6-F5ED-7EC99C017390}"/>
              </a:ext>
            </a:extLst>
          </p:cNvPr>
          <p:cNvSpPr>
            <a:spLocks noGrp="1"/>
          </p:cNvSpPr>
          <p:nvPr>
            <p:ph type="title"/>
          </p:nvPr>
        </p:nvSpPr>
        <p:spPr/>
        <p:txBody>
          <a:bodyPr/>
          <a:lstStyle/>
          <a:p>
            <a:r>
              <a:rPr lang="en-IN" dirty="0"/>
              <a:t>Can observe the item is inserted</a:t>
            </a:r>
          </a:p>
        </p:txBody>
      </p:sp>
      <p:pic>
        <p:nvPicPr>
          <p:cNvPr id="5" name="Content Placeholder 4">
            <a:extLst>
              <a:ext uri="{FF2B5EF4-FFF2-40B4-BE49-F238E27FC236}">
                <a16:creationId xmlns:a16="http://schemas.microsoft.com/office/drawing/2014/main" id="{FF159867-16EC-1472-9B6C-C92F35CB2F7C}"/>
              </a:ext>
            </a:extLst>
          </p:cNvPr>
          <p:cNvPicPr>
            <a:picLocks noGrp="1" noChangeAspect="1"/>
          </p:cNvPicPr>
          <p:nvPr>
            <p:ph idx="1"/>
          </p:nvPr>
        </p:nvPicPr>
        <p:blipFill>
          <a:blip r:embed="rId2"/>
          <a:stretch>
            <a:fillRect/>
          </a:stretch>
        </p:blipFill>
        <p:spPr>
          <a:xfrm>
            <a:off x="1460081" y="1825625"/>
            <a:ext cx="9271838" cy="4351338"/>
          </a:xfrm>
        </p:spPr>
      </p:pic>
    </p:spTree>
    <p:extLst>
      <p:ext uri="{BB962C8B-B14F-4D97-AF65-F5344CB8AC3E}">
        <p14:creationId xmlns:p14="http://schemas.microsoft.com/office/powerpoint/2010/main" val="3276679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DD24-C24A-5890-7C4B-EE48678D7272}"/>
              </a:ext>
            </a:extLst>
          </p:cNvPr>
          <p:cNvSpPr>
            <a:spLocks noGrp="1"/>
          </p:cNvSpPr>
          <p:nvPr>
            <p:ph type="title"/>
          </p:nvPr>
        </p:nvSpPr>
        <p:spPr/>
        <p:txBody>
          <a:bodyPr/>
          <a:lstStyle/>
          <a:p>
            <a:r>
              <a:rPr lang="en-IN" dirty="0"/>
              <a:t>Create an another item</a:t>
            </a:r>
          </a:p>
        </p:txBody>
      </p:sp>
      <p:pic>
        <p:nvPicPr>
          <p:cNvPr id="11" name="Content Placeholder 10">
            <a:extLst>
              <a:ext uri="{FF2B5EF4-FFF2-40B4-BE49-F238E27FC236}">
                <a16:creationId xmlns:a16="http://schemas.microsoft.com/office/drawing/2014/main" id="{F9AE19CE-D526-8DBD-4F20-5F88B669D6FA}"/>
              </a:ext>
            </a:extLst>
          </p:cNvPr>
          <p:cNvPicPr>
            <a:picLocks noGrp="1" noChangeAspect="1"/>
          </p:cNvPicPr>
          <p:nvPr>
            <p:ph idx="1"/>
          </p:nvPr>
        </p:nvPicPr>
        <p:blipFill>
          <a:blip r:embed="rId2"/>
          <a:stretch>
            <a:fillRect/>
          </a:stretch>
        </p:blipFill>
        <p:spPr>
          <a:xfrm>
            <a:off x="1315536" y="1825625"/>
            <a:ext cx="9560928" cy="4351338"/>
          </a:xfrm>
        </p:spPr>
      </p:pic>
    </p:spTree>
    <p:extLst>
      <p:ext uri="{BB962C8B-B14F-4D97-AF65-F5344CB8AC3E}">
        <p14:creationId xmlns:p14="http://schemas.microsoft.com/office/powerpoint/2010/main" val="3069037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1DCC-BD2D-D35A-3F15-1E078E8C5E0F}"/>
              </a:ext>
            </a:extLst>
          </p:cNvPr>
          <p:cNvSpPr>
            <a:spLocks noGrp="1"/>
          </p:cNvSpPr>
          <p:nvPr>
            <p:ph type="title"/>
          </p:nvPr>
        </p:nvSpPr>
        <p:spPr/>
        <p:txBody>
          <a:bodyPr/>
          <a:lstStyle/>
          <a:p>
            <a:r>
              <a:rPr lang="en-IN" dirty="0"/>
              <a:t>Can observe 2 different row values</a:t>
            </a:r>
          </a:p>
        </p:txBody>
      </p:sp>
      <p:pic>
        <p:nvPicPr>
          <p:cNvPr id="5" name="Content Placeholder 4">
            <a:extLst>
              <a:ext uri="{FF2B5EF4-FFF2-40B4-BE49-F238E27FC236}">
                <a16:creationId xmlns:a16="http://schemas.microsoft.com/office/drawing/2014/main" id="{8BD6545F-48DE-6D42-3FC8-8DC9373B3775}"/>
              </a:ext>
            </a:extLst>
          </p:cNvPr>
          <p:cNvPicPr>
            <a:picLocks noGrp="1" noChangeAspect="1"/>
          </p:cNvPicPr>
          <p:nvPr>
            <p:ph idx="1"/>
          </p:nvPr>
        </p:nvPicPr>
        <p:blipFill>
          <a:blip r:embed="rId2"/>
          <a:stretch>
            <a:fillRect/>
          </a:stretch>
        </p:blipFill>
        <p:spPr>
          <a:xfrm>
            <a:off x="1301213" y="1825625"/>
            <a:ext cx="9589573" cy="4351338"/>
          </a:xfrm>
        </p:spPr>
      </p:pic>
    </p:spTree>
    <p:extLst>
      <p:ext uri="{BB962C8B-B14F-4D97-AF65-F5344CB8AC3E}">
        <p14:creationId xmlns:p14="http://schemas.microsoft.com/office/powerpoint/2010/main" val="3263524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3859-33E9-7FB5-367B-11D037A9391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8AB5F4B-CB35-CF11-5683-686274527887}"/>
              </a:ext>
            </a:extLst>
          </p:cNvPr>
          <p:cNvSpPr>
            <a:spLocks noGrp="1"/>
          </p:cNvSpPr>
          <p:nvPr>
            <p:ph idx="1"/>
          </p:nvPr>
        </p:nvSpPr>
        <p:spPr/>
        <p:txBody>
          <a:bodyPr/>
          <a:lstStyle/>
          <a:p>
            <a:r>
              <a:rPr lang="en-IN" dirty="0"/>
              <a:t>DynamoDB is a NoSQL type of database</a:t>
            </a:r>
          </a:p>
          <a:p>
            <a:r>
              <a:rPr lang="en-IN" dirty="0"/>
              <a:t>No need to fill all the attributes similar to SQL database tables</a:t>
            </a:r>
          </a:p>
        </p:txBody>
      </p:sp>
    </p:spTree>
    <p:extLst>
      <p:ext uri="{BB962C8B-B14F-4D97-AF65-F5344CB8AC3E}">
        <p14:creationId xmlns:p14="http://schemas.microsoft.com/office/powerpoint/2010/main" val="382300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C7BD-047F-A003-A2E6-829A43D0AF5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936CF05-B5A8-E948-E301-7F45A221ABFC}"/>
              </a:ext>
            </a:extLst>
          </p:cNvPr>
          <p:cNvPicPr>
            <a:picLocks noGrp="1" noChangeAspect="1"/>
          </p:cNvPicPr>
          <p:nvPr>
            <p:ph idx="1"/>
          </p:nvPr>
        </p:nvPicPr>
        <p:blipFill>
          <a:blip r:embed="rId2"/>
          <a:stretch>
            <a:fillRect/>
          </a:stretch>
        </p:blipFill>
        <p:spPr>
          <a:xfrm>
            <a:off x="129208" y="1898375"/>
            <a:ext cx="11867321" cy="4594500"/>
          </a:xfrm>
        </p:spPr>
      </p:pic>
    </p:spTree>
    <p:extLst>
      <p:ext uri="{BB962C8B-B14F-4D97-AF65-F5344CB8AC3E}">
        <p14:creationId xmlns:p14="http://schemas.microsoft.com/office/powerpoint/2010/main" val="416193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FD57-80BC-A92F-AF30-0DFF78DC9A23}"/>
              </a:ext>
            </a:extLst>
          </p:cNvPr>
          <p:cNvSpPr>
            <a:spLocks noGrp="1"/>
          </p:cNvSpPr>
          <p:nvPr>
            <p:ph type="title"/>
          </p:nvPr>
        </p:nvSpPr>
        <p:spPr>
          <a:xfrm>
            <a:off x="838200" y="365125"/>
            <a:ext cx="10515600" cy="529397"/>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49E4DF2B-282B-03E5-A083-DAAF9F50D365}"/>
              </a:ext>
            </a:extLst>
          </p:cNvPr>
          <p:cNvSpPr>
            <a:spLocks noGrp="1"/>
          </p:cNvSpPr>
          <p:nvPr>
            <p:ph idx="1"/>
          </p:nvPr>
        </p:nvSpPr>
        <p:spPr>
          <a:xfrm>
            <a:off x="838200" y="1003852"/>
            <a:ext cx="10515600" cy="5754757"/>
          </a:xfrm>
        </p:spPr>
        <p:txBody>
          <a:bodyPr>
            <a:normAutofit fontScale="92500" lnSpcReduction="10000"/>
          </a:bodyPr>
          <a:lstStyle/>
          <a:p>
            <a:pPr algn="just"/>
            <a:r>
              <a:rPr lang="en-US" dirty="0"/>
              <a:t>Data must match the type defined under each column. </a:t>
            </a:r>
          </a:p>
          <a:p>
            <a:pPr algn="just"/>
            <a:r>
              <a:rPr lang="en-US" dirty="0"/>
              <a:t>For example, the Employee ID can’t be a letter, because it’s defined as a numeric data type. </a:t>
            </a:r>
          </a:p>
          <a:p>
            <a:pPr algn="just"/>
            <a:r>
              <a:rPr lang="en-US" dirty="0"/>
              <a:t>One advantage of a relational database is that it allows for flexible queries—you don’t have to understand up front how you’re going to query the data. </a:t>
            </a:r>
          </a:p>
          <a:p>
            <a:pPr algn="just"/>
            <a:r>
              <a:rPr lang="en-US" dirty="0"/>
              <a:t>As long as the data is there in a consistent format, you can craft queries to get the data you want, the way you want. </a:t>
            </a:r>
          </a:p>
          <a:p>
            <a:pPr algn="just"/>
            <a:r>
              <a:rPr lang="en-US" dirty="0"/>
              <a:t>This makes relational databases good for applications that need to query data in arbitrary columns and customize how that data is presented. </a:t>
            </a:r>
          </a:p>
          <a:p>
            <a:pPr algn="just"/>
            <a:r>
              <a:rPr lang="en-US" dirty="0"/>
              <a:t>For example, you could query the database to return the birthdate of every employee whose first name is Charlotte.</a:t>
            </a:r>
          </a:p>
          <a:p>
            <a:pPr algn="just"/>
            <a:r>
              <a:rPr lang="en-US" dirty="0"/>
              <a:t> Or you could query the database for every employee with a birthday in July. Relational databases make getting the data you want fast and easy.</a:t>
            </a:r>
            <a:endParaRPr lang="en-IN" dirty="0"/>
          </a:p>
        </p:txBody>
      </p:sp>
    </p:spTree>
    <p:extLst>
      <p:ext uri="{BB962C8B-B14F-4D97-AF65-F5344CB8AC3E}">
        <p14:creationId xmlns:p14="http://schemas.microsoft.com/office/powerpoint/2010/main" val="302200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31F13-0763-0717-C60E-CFB4B3A6AAC3}"/>
              </a:ext>
            </a:extLst>
          </p:cNvPr>
          <p:cNvSpPr>
            <a:spLocks noGrp="1"/>
          </p:cNvSpPr>
          <p:nvPr>
            <p:ph idx="1"/>
          </p:nvPr>
        </p:nvSpPr>
        <p:spPr>
          <a:xfrm>
            <a:off x="838200" y="119270"/>
            <a:ext cx="10515600" cy="6589643"/>
          </a:xfrm>
        </p:spPr>
        <p:txBody>
          <a:bodyPr>
            <a:normAutofit lnSpcReduction="10000"/>
          </a:bodyPr>
          <a:lstStyle/>
          <a:p>
            <a:pPr algn="just"/>
            <a:r>
              <a:rPr lang="en-US" dirty="0"/>
              <a:t>Another advantage is that you can add more columns to a table after creating it. </a:t>
            </a:r>
          </a:p>
          <a:p>
            <a:pPr algn="just"/>
            <a:r>
              <a:rPr lang="en-US" dirty="0"/>
              <a:t>You can also delete columns, but deleting a column entails deleting all the data stored under the column.</a:t>
            </a:r>
          </a:p>
          <a:p>
            <a:pPr algn="just"/>
            <a:r>
              <a:rPr lang="en-US" dirty="0"/>
              <a:t> If you delete the First Name column, it will remove first name data for all employees in the table.</a:t>
            </a:r>
          </a:p>
          <a:p>
            <a:pPr algn="just"/>
            <a:r>
              <a:rPr lang="en-IN" b="1" dirty="0"/>
              <a:t>Using Multiple Tables</a:t>
            </a:r>
          </a:p>
          <a:p>
            <a:pPr algn="just"/>
            <a:r>
              <a:rPr lang="en-US" dirty="0"/>
              <a:t>Storing all data in a single table can lead to unnecessary duplication, needlessly increasing the size of the database and making queries slower. </a:t>
            </a:r>
          </a:p>
          <a:p>
            <a:pPr algn="just"/>
            <a:r>
              <a:rPr lang="en-US" dirty="0"/>
              <a:t>Hence, it’s common for applications to use multiple related tables.</a:t>
            </a:r>
          </a:p>
          <a:p>
            <a:pPr algn="just"/>
            <a:r>
              <a:rPr lang="en-US" dirty="0"/>
              <a:t> Using the preceding example, if 50 employees work in the information technology department, the string “Information technology” appears in the table 50 times—once for each record. </a:t>
            </a:r>
          </a:p>
          <a:p>
            <a:pPr algn="just"/>
            <a:r>
              <a:rPr lang="en-US" dirty="0"/>
              <a:t>To avoid this wasted space, you may create a separate table to hold department names, as shown in Table 5.2</a:t>
            </a:r>
            <a:endParaRPr lang="en-IN" b="1" dirty="0"/>
          </a:p>
        </p:txBody>
      </p:sp>
    </p:spTree>
    <p:extLst>
      <p:ext uri="{BB962C8B-B14F-4D97-AF65-F5344CB8AC3E}">
        <p14:creationId xmlns:p14="http://schemas.microsoft.com/office/powerpoint/2010/main" val="241181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025B5-A40F-10E8-A85C-EE5714A2AB39}"/>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67409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DA458-B221-6BB0-D3AF-625C4CFC304A}"/>
              </a:ext>
            </a:extLst>
          </p:cNvPr>
          <p:cNvSpPr>
            <a:spLocks noGrp="1"/>
          </p:cNvSpPr>
          <p:nvPr>
            <p:ph idx="1"/>
          </p:nvPr>
        </p:nvSpPr>
        <p:spPr>
          <a:xfrm>
            <a:off x="149087" y="79513"/>
            <a:ext cx="11847443" cy="6649278"/>
          </a:xfrm>
        </p:spPr>
        <p:txBody>
          <a:bodyPr>
            <a:normAutofit/>
          </a:bodyPr>
          <a:lstStyle/>
          <a:p>
            <a:pPr algn="just"/>
            <a:r>
              <a:rPr lang="en-US" dirty="0"/>
              <a:t>In this relationship, the Departments table is the parent table, and the Employees table is the child table. </a:t>
            </a:r>
          </a:p>
          <a:p>
            <a:pPr algn="just"/>
            <a:r>
              <a:rPr lang="en-US" dirty="0"/>
              <a:t>Each value in the Department column in the Employees table refers to the Department ID in the Departments table.</a:t>
            </a:r>
          </a:p>
          <a:p>
            <a:pPr algn="just"/>
            <a:r>
              <a:rPr lang="en-US" dirty="0"/>
              <a:t> Notice that the data type for the Department column is still a string. Although you could change the data type to a number, it’s not necessary.</a:t>
            </a:r>
          </a:p>
          <a:p>
            <a:pPr algn="just"/>
            <a:r>
              <a:rPr lang="en-US" dirty="0"/>
              <a:t> The Department ID in the Departments table is called the primary key, and it must be unique in the table so that it can uniquely identify a row. </a:t>
            </a:r>
          </a:p>
          <a:p>
            <a:pPr algn="just"/>
            <a:r>
              <a:rPr lang="en-US" dirty="0"/>
              <a:t>The Employees table refers to the Department ID as a foreign key. </a:t>
            </a:r>
          </a:p>
          <a:p>
            <a:pPr algn="just"/>
            <a:r>
              <a:rPr lang="en-US" dirty="0"/>
              <a:t>You must define primary and foreign keys so that the database knows how the columns in different tables are related. </a:t>
            </a:r>
          </a:p>
          <a:p>
            <a:pPr algn="just"/>
            <a:r>
              <a:rPr lang="en-US" dirty="0"/>
              <a:t>The database will enforce foreign key constraints to ensure that when a child table references a foreign key, that key also exists in the parent.</a:t>
            </a:r>
            <a:endParaRPr lang="en-IN" dirty="0"/>
          </a:p>
        </p:txBody>
      </p:sp>
    </p:spTree>
    <p:extLst>
      <p:ext uri="{BB962C8B-B14F-4D97-AF65-F5344CB8AC3E}">
        <p14:creationId xmlns:p14="http://schemas.microsoft.com/office/powerpoint/2010/main" val="316638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8BC0-888D-19FE-3201-914A55DDB771}"/>
              </a:ext>
            </a:extLst>
          </p:cNvPr>
          <p:cNvSpPr>
            <a:spLocks noGrp="1"/>
          </p:cNvSpPr>
          <p:nvPr>
            <p:ph type="title"/>
          </p:nvPr>
        </p:nvSpPr>
        <p:spPr/>
        <p:txBody>
          <a:bodyPr/>
          <a:lstStyle/>
          <a:p>
            <a:r>
              <a:rPr lang="en-IN" dirty="0"/>
              <a:t>Structured Query Language</a:t>
            </a:r>
          </a:p>
        </p:txBody>
      </p:sp>
      <p:sp>
        <p:nvSpPr>
          <p:cNvPr id="3" name="Content Placeholder 2">
            <a:extLst>
              <a:ext uri="{FF2B5EF4-FFF2-40B4-BE49-F238E27FC236}">
                <a16:creationId xmlns:a16="http://schemas.microsoft.com/office/drawing/2014/main" id="{77190DB9-41E5-645B-FCE8-96A887944EEB}"/>
              </a:ext>
            </a:extLst>
          </p:cNvPr>
          <p:cNvSpPr>
            <a:spLocks noGrp="1"/>
          </p:cNvSpPr>
          <p:nvPr>
            <p:ph idx="1"/>
          </p:nvPr>
        </p:nvSpPr>
        <p:spPr/>
        <p:txBody>
          <a:bodyPr>
            <a:normAutofit lnSpcReduction="10000"/>
          </a:bodyPr>
          <a:lstStyle/>
          <a:p>
            <a:pPr algn="just"/>
            <a:r>
              <a:rPr lang="en-US" dirty="0"/>
              <a:t>You use the Structured Query Language (SQL) with relational databases to store and query data and perform database maintenance tasks.</a:t>
            </a:r>
          </a:p>
          <a:p>
            <a:pPr algn="just"/>
            <a:r>
              <a:rPr lang="en-US" dirty="0"/>
              <a:t> For this reason, relational databases are often called SQL databases. SQL commands or statements differ slightly depending on the specific relational data base management system (RDBMS) you’re using. </a:t>
            </a:r>
          </a:p>
          <a:p>
            <a:pPr algn="just"/>
            <a:r>
              <a:rPr lang="en-US" dirty="0"/>
              <a:t>All major programming languages have libraries that construct SQL statements and interact with the database, so you don’t need to master SQL. </a:t>
            </a:r>
          </a:p>
          <a:p>
            <a:pPr algn="just"/>
            <a:r>
              <a:rPr lang="en-US" dirty="0"/>
              <a:t>But you do need to understand the concepts behind a few common SQL terms.</a:t>
            </a:r>
            <a:endParaRPr lang="en-IN" dirty="0"/>
          </a:p>
        </p:txBody>
      </p:sp>
    </p:spTree>
    <p:extLst>
      <p:ext uri="{BB962C8B-B14F-4D97-AF65-F5344CB8AC3E}">
        <p14:creationId xmlns:p14="http://schemas.microsoft.com/office/powerpoint/2010/main" val="228117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2668</Words>
  <Application>Microsoft Office PowerPoint</Application>
  <PresentationFormat>Widescreen</PresentationFormat>
  <Paragraphs>140</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Amazon Ember</vt:lpstr>
      <vt:lpstr>Arial</vt:lpstr>
      <vt:lpstr>Caladea</vt:lpstr>
      <vt:lpstr>Calibri</vt:lpstr>
      <vt:lpstr>Calibri Light</vt:lpstr>
      <vt:lpstr>Cambria</vt:lpstr>
      <vt:lpstr>Office Theme</vt:lpstr>
      <vt:lpstr>Module 3</vt:lpstr>
      <vt:lpstr>Module 3</vt:lpstr>
      <vt:lpstr>Relational Databases</vt:lpstr>
      <vt:lpstr>PowerPoint Presentation</vt:lpstr>
      <vt:lpstr>PowerPoint Presentation</vt:lpstr>
      <vt:lpstr>PowerPoint Presentation</vt:lpstr>
      <vt:lpstr>PowerPoint Presentation</vt:lpstr>
      <vt:lpstr>PowerPoint Presentation</vt:lpstr>
      <vt:lpstr>Structured Query Language</vt:lpstr>
      <vt:lpstr>Querying Data</vt:lpstr>
      <vt:lpstr>Storing Data</vt:lpstr>
      <vt:lpstr>Online Transaction Processing vs. Online Analytic Processing</vt:lpstr>
      <vt:lpstr>OLTP</vt:lpstr>
      <vt:lpstr>OLAP</vt:lpstr>
      <vt:lpstr>Amazon Relational Database Service</vt:lpstr>
      <vt:lpstr>Database Engines</vt:lpstr>
      <vt:lpstr>PowerPoint Presentation</vt:lpstr>
      <vt:lpstr>PowerPoint Presentation</vt:lpstr>
      <vt:lpstr>Licensing Considerations</vt:lpstr>
      <vt:lpstr>Create an RDS Database Instance</vt:lpstr>
      <vt:lpstr>DynamoDB</vt:lpstr>
      <vt:lpstr>What is Amazon DynamoDB?</vt:lpstr>
      <vt:lpstr>Getting started with DynamoDB</vt:lpstr>
      <vt:lpstr>Core components of Amazon DynamoDB</vt:lpstr>
      <vt:lpstr>Tables, items, and attributes</vt:lpstr>
      <vt:lpstr>Setting up DynamoDB</vt:lpstr>
      <vt:lpstr>Create a table</vt:lpstr>
      <vt:lpstr>PowerPoint Presentation</vt:lpstr>
      <vt:lpstr>PowerPoint Presentation</vt:lpstr>
      <vt:lpstr>Click on view items</vt:lpstr>
      <vt:lpstr>Can create item</vt:lpstr>
      <vt:lpstr>PowerPoint Presentation</vt:lpstr>
      <vt:lpstr>Create an item</vt:lpstr>
      <vt:lpstr>Can observe the item is inserted</vt:lpstr>
      <vt:lpstr>Create an another item</vt:lpstr>
      <vt:lpstr>Can observe 2 different row values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Kavitha</dc:creator>
  <cp:lastModifiedBy>Gokulakrishnan S</cp:lastModifiedBy>
  <cp:revision>3</cp:revision>
  <dcterms:created xsi:type="dcterms:W3CDTF">2024-10-24T23:47:43Z</dcterms:created>
  <dcterms:modified xsi:type="dcterms:W3CDTF">2024-12-28T04:33:32Z</dcterms:modified>
</cp:coreProperties>
</file>